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8" r:id="rId3"/>
    <p:sldId id="282" r:id="rId4"/>
    <p:sldId id="263" r:id="rId5"/>
    <p:sldId id="257" r:id="rId6"/>
    <p:sldId id="258" r:id="rId7"/>
    <p:sldId id="259" r:id="rId8"/>
    <p:sldId id="264" r:id="rId9"/>
    <p:sldId id="268" r:id="rId10"/>
    <p:sldId id="273" r:id="rId11"/>
    <p:sldId id="274" r:id="rId12"/>
    <p:sldId id="277" r:id="rId13"/>
    <p:sldId id="275" r:id="rId14"/>
    <p:sldId id="278" r:id="rId15"/>
    <p:sldId id="271" r:id="rId16"/>
    <p:sldId id="279" r:id="rId17"/>
    <p:sldId id="280" r:id="rId18"/>
    <p:sldId id="285" r:id="rId19"/>
    <p:sldId id="286" r:id="rId20"/>
    <p:sldId id="287" r:id="rId21"/>
    <p:sldId id="293" r:id="rId22"/>
    <p:sldId id="292" r:id="rId23"/>
    <p:sldId id="291" r:id="rId24"/>
    <p:sldId id="283" r:id="rId25"/>
    <p:sldId id="272" r:id="rId26"/>
    <p:sldId id="276" r:id="rId27"/>
    <p:sldId id="267" r:id="rId28"/>
    <p:sldId id="295" r:id="rId29"/>
    <p:sldId id="294"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94"/>
  </p:normalViewPr>
  <p:slideViewPr>
    <p:cSldViewPr snapToGrid="0" snapToObjects="1">
      <p:cViewPr varScale="1">
        <p:scale>
          <a:sx n="117" d="100"/>
          <a:sy n="117"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indah\Documents\SEMESTER%204\DATA%20SCIENCE%20PROJECT\combine_featu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twitter_are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twitter_are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df_assoc.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indah/Documents/SEMESTER%204/DATA%20SCIENCE%20PROJECT/Project_Done/df_assoc.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Sheet1!$C$19</c:f>
              <c:strCache>
                <c:ptCount val="1"/>
                <c:pt idx="0">
                  <c:v>average</c:v>
                </c:pt>
              </c:strCache>
            </c:strRef>
          </c:tx>
          <c:spPr>
            <a:solidFill>
              <a:schemeClr val="accent1"/>
            </a:solidFill>
            <a:ln>
              <a:noFill/>
            </a:ln>
            <a:effectLst/>
          </c:spPr>
          <c:invertIfNegative val="0"/>
          <c:cat>
            <c:strRef>
              <c:f>Sheet1!$B$20:$B$159</c:f>
              <c:strCache>
                <c:ptCount val="140"/>
                <c:pt idx="0">
                  <c:v>median_sales_price_last_12_months</c:v>
                </c:pt>
                <c:pt idx="1">
                  <c:v>median_new_property_sales_price_last_12_months</c:v>
                </c:pt>
                <c:pt idx="2">
                  <c:v>median_avm</c:v>
                </c:pt>
                <c:pt idx="3">
                  <c:v>75th_percentile_sales_price_last_12_months</c:v>
                </c:pt>
                <c:pt idx="4">
                  <c:v>equivinc_median_syn</c:v>
                </c:pt>
                <c:pt idx="5">
                  <c:v>75th_percentile_sales_price_last_12_months</c:v>
                </c:pt>
                <c:pt idx="6">
                  <c:v>median_sales_price_last_12_months</c:v>
                </c:pt>
                <c:pt idx="7">
                  <c:v>median_avm</c:v>
                </c:pt>
                <c:pt idx="8">
                  <c:v>median_equity_value</c:v>
                </c:pt>
                <c:pt idx="9">
                  <c:v>finance_insur_med_emply_incjob_aud</c:v>
                </c:pt>
                <c:pt idx="10">
                  <c:v>qualf_p_brn_ovs_bachelor_degree_lvl_pr100</c:v>
                </c:pt>
                <c:pt idx="11">
                  <c:v>occ_p_brn_ovs_pros_pr100</c:v>
                </c:pt>
                <c:pt idx="12">
                  <c:v>perc_indig_hsld_equiv_inc_above_1500</c:v>
                </c:pt>
                <c:pt idx="13">
                  <c:v>qualf_p_brn_ovs_postgrad_degree_lvl_pr100</c:v>
                </c:pt>
                <c:pt idx="14">
                  <c:v>pro_sci_tech_num_jobs_000</c:v>
                </c:pt>
                <c:pt idx="15">
                  <c:v>median_new_property_sales_price_last_12_months</c:v>
                </c:pt>
                <c:pt idx="16">
                  <c:v>population_density</c:v>
                </c:pt>
                <c:pt idx="17">
                  <c:v>french</c:v>
                </c:pt>
                <c:pt idx="18">
                  <c:v>total_sales_value_last_12_months</c:v>
                </c:pt>
                <c:pt idx="19">
                  <c:v>value_alterations_additions_conversions_resial_building_aud000</c:v>
                </c:pt>
                <c:pt idx="20">
                  <c:v>num_auction_listings_last_12_months</c:v>
                </c:pt>
                <c:pt idx="21">
                  <c:v>num_bsns_by_industry_hlth_care_soc_asst_num</c:v>
                </c:pt>
                <c:pt idx="22">
                  <c:v>total_sales_value_last_12_months</c:v>
                </c:pt>
                <c:pt idx="23">
                  <c:v>num_bsns_by_industry_arts_rec_num</c:v>
                </c:pt>
                <c:pt idx="24">
                  <c:v>median_equity_value</c:v>
                </c:pt>
                <c:pt idx="25">
                  <c:v>japanese</c:v>
                </c:pt>
                <c:pt idx="26">
                  <c:v>life_satisfaction_pc_70_synth</c:v>
                </c:pt>
                <c:pt idx="27">
                  <c:v>commonwealth_seniors_health_card</c:v>
                </c:pt>
                <c:pt idx="28">
                  <c:v>german</c:v>
                </c:pt>
                <c:pt idx="29">
                  <c:v>total_migration_rate</c:v>
                </c:pt>
                <c:pt idx="30">
                  <c:v>total_number_of_properties</c:v>
                </c:pt>
                <c:pt idx="31">
                  <c:v>employment_female_25_44</c:v>
                </c:pt>
                <c:pt idx="32">
                  <c:v>num_auction_listings_last_12_months</c:v>
                </c:pt>
                <c:pt idx="33">
                  <c:v>labourforce_female_25_44</c:v>
                </c:pt>
                <c:pt idx="34">
                  <c:v>spanish</c:v>
                </c:pt>
                <c:pt idx="35">
                  <c:v>jun_2016</c:v>
                </c:pt>
                <c:pt idx="36">
                  <c:v>num_rental_listings_last_12_months</c:v>
                </c:pt>
                <c:pt idx="37">
                  <c:v>vol_25_44</c:v>
                </c:pt>
                <c:pt idx="38">
                  <c:v>employment_total</c:v>
                </c:pt>
                <c:pt idx="39">
                  <c:v>num_repeat_sales_last_12_months</c:v>
                </c:pt>
                <c:pt idx="40">
                  <c:v>num_sales_last_12_months</c:v>
                </c:pt>
                <c:pt idx="41">
                  <c:v>num_new_listings_last_12_months</c:v>
                </c:pt>
                <c:pt idx="42">
                  <c:v>employment_male_25_44</c:v>
                </c:pt>
                <c:pt idx="43">
                  <c:v>labourforce_male_25_44</c:v>
                </c:pt>
                <c:pt idx="44">
                  <c:v>russian</c:v>
                </c:pt>
                <c:pt idx="45">
                  <c:v>labourforce_total</c:v>
                </c:pt>
                <c:pt idx="46">
                  <c:v>development_on_track_perc_2018</c:v>
                </c:pt>
                <c:pt idx="47">
                  <c:v>num_listings_last_12_months</c:v>
                </c:pt>
                <c:pt idx="48">
                  <c:v>chinese_total</c:v>
                </c:pt>
                <c:pt idx="49">
                  <c:v>chinese_cantonese</c:v>
                </c:pt>
                <c:pt idx="50">
                  <c:v>female_nevermarried</c:v>
                </c:pt>
                <c:pt idx="51">
                  <c:v>chinese_mandarin</c:v>
                </c:pt>
                <c:pt idx="52">
                  <c:v>female_20_64</c:v>
                </c:pt>
                <c:pt idx="53">
                  <c:v>pop_20_64</c:v>
                </c:pt>
                <c:pt idx="54">
                  <c:v>male_20_64</c:v>
                </c:pt>
                <c:pt idx="55">
                  <c:v>value_tot_resial_building_aud000</c:v>
                </c:pt>
                <c:pt idx="56">
                  <c:v>male_nevermarried</c:v>
                </c:pt>
                <c:pt idx="57">
                  <c:v>polish</c:v>
                </c:pt>
                <c:pt idx="58">
                  <c:v>other</c:v>
                </c:pt>
                <c:pt idx="59">
                  <c:v>development_on_track_perc_2018</c:v>
                </c:pt>
                <c:pt idx="60">
                  <c:v>persian_excluding_dari</c:v>
                </c:pt>
                <c:pt idx="61">
                  <c:v>totalpers_synth</c:v>
                </c:pt>
                <c:pt idx="62">
                  <c:v>total_pop_synth</c:v>
                </c:pt>
                <c:pt idx="63">
                  <c:v>greek</c:v>
                </c:pt>
                <c:pt idx="64">
                  <c:v>female_married</c:v>
                </c:pt>
                <c:pt idx="65">
                  <c:v>male_married</c:v>
                </c:pt>
                <c:pt idx="66">
                  <c:v>total_erp</c:v>
                </c:pt>
                <c:pt idx="67">
                  <c:v>total_dwellings_at_least_one_motor_vehicle</c:v>
                </c:pt>
                <c:pt idx="68">
                  <c:v>population</c:v>
                </c:pt>
                <c:pt idx="69">
                  <c:v>totalpers_synth</c:v>
                </c:pt>
                <c:pt idx="70">
                  <c:v>num_new_property_sales_last_12_months</c:v>
                </c:pt>
                <c:pt idx="71">
                  <c:v>korean</c:v>
                </c:pt>
                <c:pt idx="72">
                  <c:v>chinese _other</c:v>
                </c:pt>
                <c:pt idx="73">
                  <c:v>development_on_track_perc_2018</c:v>
                </c:pt>
                <c:pt idx="74">
                  <c:v>austudy</c:v>
                </c:pt>
                <c:pt idx="75">
                  <c:v>dutch</c:v>
                </c:pt>
                <c:pt idx="76">
                  <c:v>Indonesian</c:v>
                </c:pt>
                <c:pt idx="77">
                  <c:v>renter_ratio</c:v>
                </c:pt>
                <c:pt idx="78">
                  <c:v>youth_allowance_student_and_apprentice</c:v>
                </c:pt>
                <c:pt idx="79">
                  <c:v>renter_ratio</c:v>
                </c:pt>
                <c:pt idx="80">
                  <c:v>italian</c:v>
                </c:pt>
                <c:pt idx="81">
                  <c:v>thai</c:v>
                </c:pt>
                <c:pt idx="82">
                  <c:v>Indo_Aryan_Hindi</c:v>
                </c:pt>
                <c:pt idx="83">
                  <c:v>visitors</c:v>
                </c:pt>
                <c:pt idx="84">
                  <c:v>Southeast_Asian_Austronesian_Total</c:v>
                </c:pt>
                <c:pt idx="85">
                  <c:v>average_vacancy_rate_last_12_months</c:v>
                </c:pt>
                <c:pt idx="86">
                  <c:v>Indo_Aryan_Other</c:v>
                </c:pt>
                <c:pt idx="87">
                  <c:v>croatian</c:v>
                </c:pt>
                <c:pt idx="88">
                  <c:v>children_wh_valid_scores_count_2018</c:v>
                </c:pt>
                <c:pt idx="89">
                  <c:v>Indo_Aryan_Total</c:v>
                </c:pt>
                <c:pt idx="90">
                  <c:v>english_only</c:v>
                </c:pt>
                <c:pt idx="91">
                  <c:v>tamil</c:v>
                </c:pt>
                <c:pt idx="92">
                  <c:v>other_persons</c:v>
                </c:pt>
                <c:pt idx="93">
                  <c:v>afrikaans</c:v>
                </c:pt>
                <c:pt idx="94">
                  <c:v>serbian</c:v>
                </c:pt>
                <c:pt idx="95">
                  <c:v>Indo_Aryan_Sinhalese</c:v>
                </c:pt>
                <c:pt idx="96">
                  <c:v>average_land_size</c:v>
                </c:pt>
                <c:pt idx="97">
                  <c:v>Indo_Aryan_Bengali</c:v>
                </c:pt>
                <c:pt idx="98">
                  <c:v>Filipino</c:v>
                </c:pt>
                <c:pt idx="99">
                  <c:v>arabic</c:v>
                </c:pt>
                <c:pt idx="100">
                  <c:v>median_vendor_discount_last_12_months</c:v>
                </c:pt>
                <c:pt idx="101">
                  <c:v>macedonian</c:v>
                </c:pt>
                <c:pt idx="102">
                  <c:v>Indo_Aryan_Urdu</c:v>
                </c:pt>
                <c:pt idx="103">
                  <c:v>num_new_property_sales_last_12_months</c:v>
                </c:pt>
                <c:pt idx="104">
                  <c:v>12_month_change_in_listing_volumes_12_months</c:v>
                </c:pt>
                <c:pt idx="105">
                  <c:v>maltese</c:v>
                </c:pt>
                <c:pt idx="106">
                  <c:v>num_rental_listings_last_12_months</c:v>
                </c:pt>
                <c:pt idx="107">
                  <c:v>turkish</c:v>
                </c:pt>
                <c:pt idx="108">
                  <c:v>vietnamese</c:v>
                </c:pt>
                <c:pt idx="109">
                  <c:v>12_month_change_in_listing_volumes_12_months</c:v>
                </c:pt>
                <c:pt idx="110">
                  <c:v>average_vacancy_rate_last_12_months</c:v>
                </c:pt>
                <c:pt idx="111">
                  <c:v>Indo_Aryan_Punjabi</c:v>
                </c:pt>
                <c:pt idx="112">
                  <c:v>median_vendor_discount_last_12_months</c:v>
                </c:pt>
                <c:pt idx="113">
                  <c:v>total_number_of_properties</c:v>
                </c:pt>
                <c:pt idx="114">
                  <c:v>mar_2016</c:v>
                </c:pt>
                <c:pt idx="115">
                  <c:v>12_month_change_median_asking_rent_12_months</c:v>
                </c:pt>
                <c:pt idx="116">
                  <c:v>total</c:v>
                </c:pt>
                <c:pt idx="117">
                  <c:v>samoan</c:v>
                </c:pt>
                <c:pt idx="118">
                  <c:v>Australian_Indigenous</c:v>
                </c:pt>
                <c:pt idx="119">
                  <c:v>12_month_change_median_asking_rent_12_months</c:v>
                </c:pt>
                <c:pt idx="120">
                  <c:v>num_sales_last_12_months</c:v>
                </c:pt>
                <c:pt idx="121">
                  <c:v>num_new_listings_last_12_months</c:v>
                </c:pt>
                <c:pt idx="122">
                  <c:v>12_month_change_in_sales_volume_12 months</c:v>
                </c:pt>
                <c:pt idx="123">
                  <c:v>num_repeat_sales_last_12_months</c:v>
                </c:pt>
                <c:pt idx="124">
                  <c:v>12_month_change_median_sales_price_12_months</c:v>
                </c:pt>
                <c:pt idx="125">
                  <c:v>12_month_change_in_sales_volume_12 months</c:v>
                </c:pt>
                <c:pt idx="126">
                  <c:v>12_month_change_in_median_avm</c:v>
                </c:pt>
                <c:pt idx="127">
                  <c:v>owner_occupier_ratio</c:v>
                </c:pt>
                <c:pt idx="128">
                  <c:v>owner_occupier_ratio</c:v>
                </c:pt>
                <c:pt idx="129">
                  <c:v>num_listings_last_12_months</c:v>
                </c:pt>
                <c:pt idx="130">
                  <c:v>total_agriculture</c:v>
                </c:pt>
                <c:pt idx="131">
                  <c:v>average_land_size</c:v>
                </c:pt>
                <c:pt idx="132">
                  <c:v>12_month_change_median_sales_price_12_months</c:v>
                </c:pt>
                <c:pt idx="133">
                  <c:v>total_volume_of_water</c:v>
                </c:pt>
                <c:pt idx="134">
                  <c:v>number_of_owner</c:v>
                </c:pt>
                <c:pt idx="135">
                  <c:v>12_month_change_in_median_avm</c:v>
                </c:pt>
                <c:pt idx="136">
                  <c:v>mar_2016</c:v>
                </c:pt>
                <c:pt idx="137">
                  <c:v>total_fertility_rate_per_female</c:v>
                </c:pt>
                <c:pt idx="138">
                  <c:v>per100_cant_afford_night_out_synth</c:v>
                </c:pt>
                <c:pt idx="139">
                  <c:v>per100_no_emergency_money_synth</c:v>
                </c:pt>
              </c:strCache>
            </c:strRef>
          </c:cat>
          <c:val>
            <c:numRef>
              <c:f>Sheet1!$C$20:$C$159</c:f>
              <c:numCache>
                <c:formatCode>General</c:formatCode>
                <c:ptCount val="140"/>
                <c:pt idx="0">
                  <c:v>0.76475119150069881</c:v>
                </c:pt>
                <c:pt idx="1">
                  <c:v>0.76415873505939902</c:v>
                </c:pt>
                <c:pt idx="2">
                  <c:v>0.75758997788878601</c:v>
                </c:pt>
                <c:pt idx="3">
                  <c:v>0.74436968711907958</c:v>
                </c:pt>
                <c:pt idx="4">
                  <c:v>0.73423847340000004</c:v>
                </c:pt>
                <c:pt idx="5">
                  <c:v>0.73335596487226096</c:v>
                </c:pt>
                <c:pt idx="6">
                  <c:v>0.73212763354016364</c:v>
                </c:pt>
                <c:pt idx="7">
                  <c:v>0.70814765114786871</c:v>
                </c:pt>
                <c:pt idx="8">
                  <c:v>0.70751602877619679</c:v>
                </c:pt>
                <c:pt idx="9">
                  <c:v>0.69601841479999993</c:v>
                </c:pt>
                <c:pt idx="10">
                  <c:v>0.65465138960000002</c:v>
                </c:pt>
                <c:pt idx="11">
                  <c:v>0.6326424476000001</c:v>
                </c:pt>
                <c:pt idx="12">
                  <c:v>0.62823829300000011</c:v>
                </c:pt>
                <c:pt idx="13">
                  <c:v>0.62603485580000007</c:v>
                </c:pt>
                <c:pt idx="14">
                  <c:v>0.60059749780000005</c:v>
                </c:pt>
                <c:pt idx="15">
                  <c:v>0.58552944025979536</c:v>
                </c:pt>
                <c:pt idx="16">
                  <c:v>0.54541714920000006</c:v>
                </c:pt>
                <c:pt idx="17">
                  <c:v>0.50063978659999997</c:v>
                </c:pt>
                <c:pt idx="18">
                  <c:v>0.49414394045534243</c:v>
                </c:pt>
                <c:pt idx="19">
                  <c:v>0.48650880999999996</c:v>
                </c:pt>
                <c:pt idx="20">
                  <c:v>0.47300811914844443</c:v>
                </c:pt>
                <c:pt idx="21">
                  <c:v>0.4713405946</c:v>
                </c:pt>
                <c:pt idx="22">
                  <c:v>0.45970070935425361</c:v>
                </c:pt>
                <c:pt idx="23">
                  <c:v>0.45093172940000004</c:v>
                </c:pt>
                <c:pt idx="24">
                  <c:v>0.43816605117601581</c:v>
                </c:pt>
                <c:pt idx="25">
                  <c:v>0.42020594320000004</c:v>
                </c:pt>
                <c:pt idx="26">
                  <c:v>0.40745109271168722</c:v>
                </c:pt>
                <c:pt idx="27">
                  <c:v>0.40715075426577585</c:v>
                </c:pt>
                <c:pt idx="28">
                  <c:v>0.40578368000000004</c:v>
                </c:pt>
                <c:pt idx="29">
                  <c:v>0.39852030699999996</c:v>
                </c:pt>
                <c:pt idx="30">
                  <c:v>0.39467252143578424</c:v>
                </c:pt>
                <c:pt idx="31">
                  <c:v>0.39195464840000005</c:v>
                </c:pt>
                <c:pt idx="32">
                  <c:v>0.39003958229230279</c:v>
                </c:pt>
                <c:pt idx="33">
                  <c:v>0.38242729539999998</c:v>
                </c:pt>
                <c:pt idx="34">
                  <c:v>0.37883262280000007</c:v>
                </c:pt>
                <c:pt idx="35">
                  <c:v>0.37317723360000005</c:v>
                </c:pt>
                <c:pt idx="36">
                  <c:v>0.37300119423449846</c:v>
                </c:pt>
                <c:pt idx="37">
                  <c:v>0.36825288379999999</c:v>
                </c:pt>
                <c:pt idx="38">
                  <c:v>0.35461634619999999</c:v>
                </c:pt>
                <c:pt idx="39">
                  <c:v>0.35298033696949921</c:v>
                </c:pt>
                <c:pt idx="40">
                  <c:v>0.35108731027387119</c:v>
                </c:pt>
                <c:pt idx="41">
                  <c:v>0.3483002630275126</c:v>
                </c:pt>
                <c:pt idx="42">
                  <c:v>0.34792490180000002</c:v>
                </c:pt>
                <c:pt idx="43">
                  <c:v>0.33812935119999998</c:v>
                </c:pt>
                <c:pt idx="44">
                  <c:v>0.33326586380000001</c:v>
                </c:pt>
                <c:pt idx="45">
                  <c:v>0.33226899479999999</c:v>
                </c:pt>
                <c:pt idx="46">
                  <c:v>0.32125453939999998</c:v>
                </c:pt>
                <c:pt idx="47">
                  <c:v>0.31911220902024778</c:v>
                </c:pt>
                <c:pt idx="48">
                  <c:v>0.31814541019999998</c:v>
                </c:pt>
                <c:pt idx="49">
                  <c:v>0.31691903640000002</c:v>
                </c:pt>
                <c:pt idx="50">
                  <c:v>0.31293058979999999</c:v>
                </c:pt>
                <c:pt idx="51">
                  <c:v>0.30590455979999998</c:v>
                </c:pt>
                <c:pt idx="52">
                  <c:v>0.30080894582094259</c:v>
                </c:pt>
                <c:pt idx="53">
                  <c:v>0.2955664712751932</c:v>
                </c:pt>
                <c:pt idx="54">
                  <c:v>0.28830577157378057</c:v>
                </c:pt>
                <c:pt idx="55">
                  <c:v>0.28205036579999998</c:v>
                </c:pt>
                <c:pt idx="56">
                  <c:v>0.28190960300000001</c:v>
                </c:pt>
                <c:pt idx="57">
                  <c:v>0.27854382259999999</c:v>
                </c:pt>
                <c:pt idx="58">
                  <c:v>0.27405901520000003</c:v>
                </c:pt>
                <c:pt idx="59">
                  <c:v>0.2684467814</c:v>
                </c:pt>
                <c:pt idx="60">
                  <c:v>0.26613975899999998</c:v>
                </c:pt>
                <c:pt idx="61">
                  <c:v>0.26120659000000002</c:v>
                </c:pt>
                <c:pt idx="62">
                  <c:v>0.2612065899029748</c:v>
                </c:pt>
                <c:pt idx="63">
                  <c:v>0.259494424</c:v>
                </c:pt>
                <c:pt idx="64">
                  <c:v>0.25839522800000003</c:v>
                </c:pt>
                <c:pt idx="65">
                  <c:v>0.2576840862</c:v>
                </c:pt>
                <c:pt idx="66">
                  <c:v>0.25744832480000002</c:v>
                </c:pt>
                <c:pt idx="67">
                  <c:v>0.24890807239999999</c:v>
                </c:pt>
                <c:pt idx="68">
                  <c:v>0.24363140820000001</c:v>
                </c:pt>
                <c:pt idx="69">
                  <c:v>0.24211168968306823</c:v>
                </c:pt>
                <c:pt idx="70">
                  <c:v>0.23607080962719609</c:v>
                </c:pt>
                <c:pt idx="71">
                  <c:v>0.23469343559999997</c:v>
                </c:pt>
                <c:pt idx="72">
                  <c:v>0.23315396539999997</c:v>
                </c:pt>
                <c:pt idx="73">
                  <c:v>0.23077090419999999</c:v>
                </c:pt>
                <c:pt idx="74">
                  <c:v>0.23002383720023686</c:v>
                </c:pt>
                <c:pt idx="75">
                  <c:v>0.22788717460000002</c:v>
                </c:pt>
                <c:pt idx="76">
                  <c:v>0.22598728399999998</c:v>
                </c:pt>
                <c:pt idx="77">
                  <c:v>0.21661802383842393</c:v>
                </c:pt>
                <c:pt idx="78">
                  <c:v>0.20231996485198533</c:v>
                </c:pt>
                <c:pt idx="79">
                  <c:v>0.19717628131222192</c:v>
                </c:pt>
                <c:pt idx="80">
                  <c:v>0.19305519880000002</c:v>
                </c:pt>
                <c:pt idx="81">
                  <c:v>0.18210707779999996</c:v>
                </c:pt>
                <c:pt idx="82">
                  <c:v>0.17391031399999998</c:v>
                </c:pt>
                <c:pt idx="83">
                  <c:v>0.17077051139999999</c:v>
                </c:pt>
                <c:pt idx="84">
                  <c:v>0.1585140424</c:v>
                </c:pt>
                <c:pt idx="85">
                  <c:v>0.1512708166648184</c:v>
                </c:pt>
                <c:pt idx="86">
                  <c:v>0.13897933440000002</c:v>
                </c:pt>
                <c:pt idx="87">
                  <c:v>0.13118344240000002</c:v>
                </c:pt>
                <c:pt idx="88">
                  <c:v>0.12701643200000001</c:v>
                </c:pt>
                <c:pt idx="89">
                  <c:v>0.12454942360000001</c:v>
                </c:pt>
                <c:pt idx="90">
                  <c:v>0.1226772186</c:v>
                </c:pt>
                <c:pt idx="91">
                  <c:v>0.11426500939999999</c:v>
                </c:pt>
                <c:pt idx="92">
                  <c:v>0.10970170439999997</c:v>
                </c:pt>
                <c:pt idx="93">
                  <c:v>9.9642468800000009E-2</c:v>
                </c:pt>
                <c:pt idx="94">
                  <c:v>9.8755668199999994E-2</c:v>
                </c:pt>
                <c:pt idx="95">
                  <c:v>8.3753064799999985E-2</c:v>
                </c:pt>
                <c:pt idx="96">
                  <c:v>8.195425529380887E-2</c:v>
                </c:pt>
                <c:pt idx="97">
                  <c:v>7.9737453E-2</c:v>
                </c:pt>
                <c:pt idx="98">
                  <c:v>6.8544686999999993E-2</c:v>
                </c:pt>
                <c:pt idx="99">
                  <c:v>6.7126850799999999E-2</c:v>
                </c:pt>
                <c:pt idx="100">
                  <c:v>6.3468805553363428E-2</c:v>
                </c:pt>
                <c:pt idx="101">
                  <c:v>6.0206662400000013E-2</c:v>
                </c:pt>
                <c:pt idx="102">
                  <c:v>4.9607648599999991E-2</c:v>
                </c:pt>
                <c:pt idx="103">
                  <c:v>3.7015398553693277E-2</c:v>
                </c:pt>
                <c:pt idx="104">
                  <c:v>3.6926022106812881E-2</c:v>
                </c:pt>
                <c:pt idx="105">
                  <c:v>2.4164227999999999E-2</c:v>
                </c:pt>
                <c:pt idx="106">
                  <c:v>1.9075786591408718E-2</c:v>
                </c:pt>
                <c:pt idx="107">
                  <c:v>1.6499090599999999E-2</c:v>
                </c:pt>
                <c:pt idx="108">
                  <c:v>1.5342796000000001E-2</c:v>
                </c:pt>
                <c:pt idx="109">
                  <c:v>1.4857981626515615E-2</c:v>
                </c:pt>
                <c:pt idx="110">
                  <c:v>9.2064150038987345E-3</c:v>
                </c:pt>
                <c:pt idx="111">
                  <c:v>7.4018196000000007E-3</c:v>
                </c:pt>
                <c:pt idx="112">
                  <c:v>1.1256766176898953E-3</c:v>
                </c:pt>
                <c:pt idx="113">
                  <c:v>1.6020928033110967E-4</c:v>
                </c:pt>
                <c:pt idx="114">
                  <c:v>-3.6690920000000002E-2</c:v>
                </c:pt>
                <c:pt idx="115">
                  <c:v>-4.8774992966396161E-2</c:v>
                </c:pt>
                <c:pt idx="116">
                  <c:v>-5.0427183599999995E-2</c:v>
                </c:pt>
                <c:pt idx="117">
                  <c:v>-5.2486454000000002E-2</c:v>
                </c:pt>
                <c:pt idx="118">
                  <c:v>-7.4440154999999994E-2</c:v>
                </c:pt>
                <c:pt idx="119">
                  <c:v>-8.1518334324191741E-2</c:v>
                </c:pt>
                <c:pt idx="120">
                  <c:v>-9.0747391726070215E-2</c:v>
                </c:pt>
                <c:pt idx="121">
                  <c:v>-0.10442321917082084</c:v>
                </c:pt>
                <c:pt idx="122">
                  <c:v>-0.1080268032689112</c:v>
                </c:pt>
                <c:pt idx="123">
                  <c:v>-0.11352645909492405</c:v>
                </c:pt>
                <c:pt idx="124">
                  <c:v>-0.11792733480436338</c:v>
                </c:pt>
                <c:pt idx="125">
                  <c:v>-0.12412804116466906</c:v>
                </c:pt>
                <c:pt idx="126">
                  <c:v>-0.13495320516593717</c:v>
                </c:pt>
                <c:pt idx="127">
                  <c:v>-0.15093149729925689</c:v>
                </c:pt>
                <c:pt idx="128">
                  <c:v>-0.16960766717321096</c:v>
                </c:pt>
                <c:pt idx="129">
                  <c:v>-0.18677189473118139</c:v>
                </c:pt>
                <c:pt idx="130">
                  <c:v>-0.21540061459999998</c:v>
                </c:pt>
                <c:pt idx="131">
                  <c:v>-0.24493876130272341</c:v>
                </c:pt>
                <c:pt idx="132">
                  <c:v>-0.24724474895940757</c:v>
                </c:pt>
                <c:pt idx="133">
                  <c:v>-0.25311384320000002</c:v>
                </c:pt>
                <c:pt idx="134">
                  <c:v>-0.27030631019999996</c:v>
                </c:pt>
                <c:pt idx="135">
                  <c:v>-0.30306239870933899</c:v>
                </c:pt>
                <c:pt idx="136">
                  <c:v>-0.37140035659999998</c:v>
                </c:pt>
                <c:pt idx="137">
                  <c:v>-0.49830510379999993</c:v>
                </c:pt>
                <c:pt idx="138">
                  <c:v>-0.49856436368439622</c:v>
                </c:pt>
                <c:pt idx="139">
                  <c:v>-0.50432668009988735</c:v>
                </c:pt>
              </c:numCache>
            </c:numRef>
          </c:val>
          <c:extLst>
            <c:ext xmlns:c16="http://schemas.microsoft.com/office/drawing/2014/chart" uri="{C3380CC4-5D6E-409C-BE32-E72D297353CC}">
              <c16:uniqueId val="{00000000-2954-A546-B6C2-B1F0628CEB39}"/>
            </c:ext>
          </c:extLst>
        </c:ser>
        <c:dLbls>
          <c:showLegendKey val="0"/>
          <c:showVal val="0"/>
          <c:showCatName val="0"/>
          <c:showSerName val="0"/>
          <c:showPercent val="0"/>
          <c:showBubbleSize val="0"/>
        </c:dLbls>
        <c:gapWidth val="219"/>
        <c:overlap val="-27"/>
        <c:axId val="450801327"/>
        <c:axId val="451070943"/>
      </c:barChart>
      <c:catAx>
        <c:axId val="450801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070943"/>
        <c:crosses val="autoZero"/>
        <c:auto val="1"/>
        <c:lblAlgn val="ctr"/>
        <c:lblOffset val="100"/>
        <c:noMultiLvlLbl val="0"/>
      </c:catAx>
      <c:valAx>
        <c:axId val="4510709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801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53718285214348"/>
          <c:y val="0.20667642547405521"/>
          <c:w val="0.46225918635170604"/>
          <c:h val="0.68551102536565522"/>
        </c:manualLayout>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EF3-8F40-9255-5C7B8D2F7670}"/>
              </c:ext>
            </c:extLst>
          </c:dPt>
          <c:dPt>
            <c:idx val="1"/>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3-DEF3-8F40-9255-5C7B8D2F7670}"/>
              </c:ext>
            </c:extLst>
          </c:dPt>
          <c:dLbls>
            <c:dLbl>
              <c:idx val="0"/>
              <c:layout>
                <c:manualLayout>
                  <c:x val="2.0326115485564303E-2"/>
                  <c:y val="1.8226888305628463E-7"/>
                </c:manualLayout>
              </c:layout>
              <c:tx>
                <c:rich>
                  <a:bodyPr/>
                  <a:lstStyle/>
                  <a:p>
                    <a:fld id="{E02DB113-4114-2C46-8FCD-0F8BF6A9CC2B}" type="CATEGORYNAME">
                      <a:rPr lang="en-US" dirty="0"/>
                      <a:pPr/>
                      <a:t>[CATEGORY NAME]</a:t>
                    </a:fld>
                    <a:r>
                      <a:rPr lang="en-US" baseline="0" dirty="0"/>
                      <a:t>, </a:t>
                    </a:r>
                    <a:fld id="{AB46F5FF-0E06-CC4C-AE76-D8F0EF95F313}" type="VALUE">
                      <a:rPr lang="en-US" baseline="0" dirty="0"/>
                      <a:pPr/>
                      <a:t>[VALUE]</a:t>
                    </a:fld>
                    <a:r>
                      <a:rPr lang="en-US" baseline="0" dirty="0"/>
                      <a:t>, </a:t>
                    </a:r>
                    <a:fld id="{3F59C09E-4081-0644-8BF2-46A9A5526772}" type="PERCENTAGE">
                      <a:rPr lang="en-US" sz="1600" b="1" baseline="0" dirty="0"/>
                      <a:pPr/>
                      <a:t>[PERCENTAGE]</a:t>
                    </a:fld>
                    <a:endParaRPr lang="en-US" baseline="0" dirty="0"/>
                  </a:p>
                </c:rich>
              </c:tx>
              <c:showLegendKey val="0"/>
              <c:showVal val="1"/>
              <c:showCatName val="1"/>
              <c:showSerName val="0"/>
              <c:showPercent val="1"/>
              <c:showBubbleSize val="0"/>
              <c:extLst>
                <c:ext xmlns:c15="http://schemas.microsoft.com/office/drawing/2012/chart" uri="{CE6537A1-D6FC-4f65-9D91-7224C49458BB}">
                  <c15:layout>
                    <c:manualLayout>
                      <c:w val="0.24381955380577428"/>
                      <c:h val="0.29152777777777772"/>
                    </c:manualLayout>
                  </c15:layout>
                  <c15:dlblFieldTable/>
                  <c15:showDataLabelsRange val="0"/>
                </c:ext>
                <c:ext xmlns:c16="http://schemas.microsoft.com/office/drawing/2014/chart" uri="{C3380CC4-5D6E-409C-BE32-E72D297353CC}">
                  <c16:uniqueId val="{00000001-DEF3-8F40-9255-5C7B8D2F7670}"/>
                </c:ext>
              </c:extLst>
            </c:dLbl>
            <c:dLbl>
              <c:idx val="1"/>
              <c:layout>
                <c:manualLayout>
                  <c:x val="0.16079956655389868"/>
                  <c:y val="-0.13971355426201751"/>
                </c:manualLayout>
              </c:layout>
              <c:tx>
                <c:rich>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fld id="{998306AA-E234-BD40-8A1C-69B5CF4C3283}" type="CATEGORYNAME">
                      <a:rPr lang="en-US">
                        <a:solidFill>
                          <a:schemeClr val="bg1"/>
                        </a:solidFill>
                      </a:rPr>
                      <a:pPr>
                        <a:defRPr>
                          <a:solidFill>
                            <a:schemeClr val="bg1"/>
                          </a:solidFill>
                        </a:defRPr>
                      </a:pPr>
                      <a:t>[CATEGORY NAME]</a:t>
                    </a:fld>
                    <a:r>
                      <a:rPr lang="en-US" baseline="0" dirty="0">
                        <a:solidFill>
                          <a:schemeClr val="bg1"/>
                        </a:solidFill>
                      </a:rPr>
                      <a:t>, </a:t>
                    </a:r>
                    <a:fld id="{C44BBDF1-3E89-CD46-80E2-C56E77FF5403}" type="VALUE">
                      <a:rPr lang="en-US" baseline="0">
                        <a:solidFill>
                          <a:schemeClr val="bg1"/>
                        </a:solidFill>
                      </a:rPr>
                      <a:pPr>
                        <a:defRPr>
                          <a:solidFill>
                            <a:schemeClr val="bg1"/>
                          </a:solidFill>
                        </a:defRPr>
                      </a:pPr>
                      <a:t>[VALUE]</a:t>
                    </a:fld>
                    <a:r>
                      <a:rPr lang="en-US" baseline="0" dirty="0">
                        <a:solidFill>
                          <a:schemeClr val="bg1"/>
                        </a:solidFill>
                      </a:rPr>
                      <a:t>, </a:t>
                    </a:r>
                    <a:fld id="{AAABC3EA-DE00-8A4D-B891-AC328EEB6492}" type="PERCENTAGE">
                      <a:rPr lang="en-US" sz="1600" b="1" baseline="0">
                        <a:solidFill>
                          <a:schemeClr val="bg1"/>
                        </a:solidFill>
                      </a:rPr>
                      <a:pPr>
                        <a:defRPr>
                          <a:solidFill>
                            <a:schemeClr val="bg1"/>
                          </a:solidFill>
                        </a:defRPr>
                      </a:pPr>
                      <a:t>[PERCENTAGE]</a:t>
                    </a:fld>
                    <a:endParaRPr lang="en-US" baseline="0" dirty="0">
                      <a:solidFill>
                        <a:schemeClr val="bg1"/>
                      </a:solidFill>
                    </a:endParaRPr>
                  </a:p>
                </c:rich>
              </c:tx>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15:layout>
                    <c:manualLayout>
                      <c:w val="0.29314352688836715"/>
                      <c:h val="0.34793941752390434"/>
                    </c:manualLayout>
                  </c15:layout>
                  <c15:dlblFieldTable/>
                  <c15:showDataLabelsRange val="0"/>
                </c:ext>
                <c:ext xmlns:c16="http://schemas.microsoft.com/office/drawing/2014/chart" uri="{C3380CC4-5D6E-409C-BE32-E72D297353CC}">
                  <c16:uniqueId val="{00000003-DEF3-8F40-9255-5C7B8D2F7670}"/>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missing values</c:v>
                </c:pt>
                <c:pt idx="1">
                  <c:v>existed values</c:v>
                </c:pt>
              </c:strCache>
            </c:strRef>
          </c:cat>
          <c:val>
            <c:numRef>
              <c:f>Sheet1!$B$2:$B$3</c:f>
              <c:numCache>
                <c:formatCode>General</c:formatCode>
                <c:ptCount val="2"/>
                <c:pt idx="0">
                  <c:v>22060</c:v>
                </c:pt>
                <c:pt idx="1">
                  <c:v>317510</c:v>
                </c:pt>
              </c:numCache>
            </c:numRef>
          </c:val>
          <c:extLst>
            <c:ext xmlns:c16="http://schemas.microsoft.com/office/drawing/2014/chart" uri="{C3380CC4-5D6E-409C-BE32-E72D297353CC}">
              <c16:uniqueId val="{00000004-DEF3-8F40-9255-5C7B8D2F7670}"/>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'2 cities'!$I$4:$I$37</c:f>
              <c:strCache>
                <c:ptCount val="34"/>
                <c:pt idx="0">
                  <c:v>Adelaide | Henley Beach</c:v>
                </c:pt>
                <c:pt idx="1">
                  <c:v>Adelaide | Melbourne</c:v>
                </c:pt>
                <c:pt idx="2">
                  <c:v>Bathurst | Bathurst Region</c:v>
                </c:pt>
                <c:pt idx="3">
                  <c:v>Benowa | Surfers Paradise</c:v>
                </c:pt>
                <c:pt idx="4">
                  <c:v>Bondi - Tamarama - Bronte | Bondi Beach - North Bondi</c:v>
                </c:pt>
                <c:pt idx="5">
                  <c:v>Brunswick | Melbourne</c:v>
                </c:pt>
                <c:pt idx="6">
                  <c:v>Dubbo - South | Dubbo Region</c:v>
                </c:pt>
                <c:pt idx="7">
                  <c:v>Mansfield (Vic.) | Melbourne</c:v>
                </c:pt>
                <c:pt idx="8">
                  <c:v>Melbourne | Richmond (Vic.)</c:v>
                </c:pt>
                <c:pt idx="9">
                  <c:v>Melbourne | South Yarra - East</c:v>
                </c:pt>
                <c:pt idx="10">
                  <c:v>Mudgee | Mudgee Region - West</c:v>
                </c:pt>
                <c:pt idx="11">
                  <c:v>Murwillumbah | Murwillumbah Region</c:v>
                </c:pt>
                <c:pt idx="12">
                  <c:v>Orange | Orange Region</c:v>
                </c:pt>
                <c:pt idx="13">
                  <c:v>Tamworth - North | Tamworth Region</c:v>
                </c:pt>
                <c:pt idx="14">
                  <c:v>Brisbane City | Newstead - Bowen Hills</c:v>
                </c:pt>
                <c:pt idx="15">
                  <c:v>Cairns City | Port Douglas</c:v>
                </c:pt>
                <c:pt idx="16">
                  <c:v>Gympie - North | Gympie Region</c:v>
                </c:pt>
                <c:pt idx="17">
                  <c:v>Melbourne | Melbourne Airport</c:v>
                </c:pt>
                <c:pt idx="18">
                  <c:v>Wagga Wagga - West | Wagga Wagga Region</c:v>
                </c:pt>
                <c:pt idx="19">
                  <c:v>Brisbane City | Fortitude Valley</c:v>
                </c:pt>
                <c:pt idx="20">
                  <c:v>Fitzroy | Melbourne</c:v>
                </c:pt>
                <c:pt idx="21">
                  <c:v>Goulburn | Goulburn Region</c:v>
                </c:pt>
                <c:pt idx="22">
                  <c:v>Kalgoorlie - North | Kambalda - Coolgardie - Norseman</c:v>
                </c:pt>
                <c:pt idx="23">
                  <c:v>Melbourne Airport | Sydney Airport</c:v>
                </c:pt>
                <c:pt idx="24">
                  <c:v>Carlton | Melbourne</c:v>
                </c:pt>
                <c:pt idx="25">
                  <c:v>Melbourne | South Melbourne</c:v>
                </c:pt>
                <c:pt idx="26">
                  <c:v>Melbourne | Petermann - Simpson</c:v>
                </c:pt>
                <c:pt idx="27">
                  <c:v>Docklands | Melbourne</c:v>
                </c:pt>
                <c:pt idx="28">
                  <c:v>Perth City | Victoria Park - Lathlain - Burswood</c:v>
                </c:pt>
                <c:pt idx="29">
                  <c:v>Brisbane City | South Brisbane</c:v>
                </c:pt>
                <c:pt idx="30">
                  <c:v>Melbourne | St Kilda</c:v>
                </c:pt>
                <c:pt idx="31">
                  <c:v>Brighton (Vic.) | Melbourne</c:v>
                </c:pt>
                <c:pt idx="32">
                  <c:v>East Melbourne | Melbourne</c:v>
                </c:pt>
                <c:pt idx="33">
                  <c:v>Melbourne | Southbank</c:v>
                </c:pt>
              </c:strCache>
            </c:strRef>
          </c:cat>
          <c:val>
            <c:numRef>
              <c:f>'2 cities'!$J$4:$J$37</c:f>
              <c:numCache>
                <c:formatCode>General</c:formatCode>
                <c:ptCount val="34"/>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6</c:v>
                </c:pt>
                <c:pt idx="15">
                  <c:v>6</c:v>
                </c:pt>
                <c:pt idx="16">
                  <c:v>6</c:v>
                </c:pt>
                <c:pt idx="17">
                  <c:v>6</c:v>
                </c:pt>
                <c:pt idx="18">
                  <c:v>6</c:v>
                </c:pt>
                <c:pt idx="19">
                  <c:v>7</c:v>
                </c:pt>
                <c:pt idx="20">
                  <c:v>7</c:v>
                </c:pt>
                <c:pt idx="21">
                  <c:v>7</c:v>
                </c:pt>
                <c:pt idx="22">
                  <c:v>7</c:v>
                </c:pt>
                <c:pt idx="23">
                  <c:v>7</c:v>
                </c:pt>
                <c:pt idx="24">
                  <c:v>8</c:v>
                </c:pt>
                <c:pt idx="25">
                  <c:v>8</c:v>
                </c:pt>
                <c:pt idx="26">
                  <c:v>9</c:v>
                </c:pt>
                <c:pt idx="27">
                  <c:v>10</c:v>
                </c:pt>
                <c:pt idx="28">
                  <c:v>10</c:v>
                </c:pt>
                <c:pt idx="29">
                  <c:v>11</c:v>
                </c:pt>
                <c:pt idx="30">
                  <c:v>11</c:v>
                </c:pt>
                <c:pt idx="31">
                  <c:v>12</c:v>
                </c:pt>
                <c:pt idx="32">
                  <c:v>17</c:v>
                </c:pt>
                <c:pt idx="33">
                  <c:v>21</c:v>
                </c:pt>
              </c:numCache>
            </c:numRef>
          </c:val>
          <c:extLst>
            <c:ext xmlns:c16="http://schemas.microsoft.com/office/drawing/2014/chart" uri="{C3380CC4-5D6E-409C-BE32-E72D297353CC}">
              <c16:uniqueId val="{00000000-3231-F449-BF12-EE990B86A489}"/>
            </c:ext>
          </c:extLst>
        </c:ser>
        <c:dLbls>
          <c:showLegendKey val="0"/>
          <c:showVal val="0"/>
          <c:showCatName val="0"/>
          <c:showSerName val="0"/>
          <c:showPercent val="0"/>
          <c:showBubbleSize val="0"/>
        </c:dLbls>
        <c:gapWidth val="51"/>
        <c:overlap val="-12"/>
        <c:axId val="1367620879"/>
        <c:axId val="925513231"/>
      </c:barChart>
      <c:catAx>
        <c:axId val="1367620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5513231"/>
        <c:crosses val="autoZero"/>
        <c:auto val="1"/>
        <c:lblAlgn val="ctr"/>
        <c:lblOffset val="100"/>
        <c:noMultiLvlLbl val="0"/>
      </c:catAx>
      <c:valAx>
        <c:axId val="9255132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620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794752472918794"/>
          <c:y val="3.0879472577724207E-2"/>
          <c:w val="0.30890721169263352"/>
          <c:h val="0.9040209847788736"/>
        </c:manualLayout>
      </c:layout>
      <c:barChart>
        <c:barDir val="bar"/>
        <c:grouping val="clustered"/>
        <c:varyColors val="0"/>
        <c:ser>
          <c:idx val="0"/>
          <c:order val="0"/>
          <c:spPr>
            <a:solidFill>
              <a:schemeClr val="bg1">
                <a:lumMod val="65000"/>
              </a:schemeClr>
            </a:solidFill>
            <a:ln>
              <a:noFill/>
            </a:ln>
            <a:effectLst/>
          </c:spPr>
          <c:invertIfNegative val="0"/>
          <c:cat>
            <c:strRef>
              <c:f>'3 cities'!$I$4:$I$19</c:f>
              <c:strCache>
                <c:ptCount val="16"/>
                <c:pt idx="0">
                  <c:v>Adelaide | Port Adelaide | Richmond (SA)</c:v>
                </c:pt>
                <c:pt idx="1">
                  <c:v>Benowa | Mermaid Beach - Broadbeach | Southport - North</c:v>
                </c:pt>
                <c:pt idx="2">
                  <c:v>Brisbane City | South Brisbane | Surfers Paradise</c:v>
                </c:pt>
                <c:pt idx="3">
                  <c:v>Cairns City | Freshwater - Stratford | Port Douglas</c:v>
                </c:pt>
                <c:pt idx="4">
                  <c:v>Carlton | Melbourne | Melbourne Airport</c:v>
                </c:pt>
                <c:pt idx="5">
                  <c:v>Darlinghurst | Paddington - Moore Park | Surry Hills</c:v>
                </c:pt>
                <c:pt idx="6">
                  <c:v>East Victoria Park - Carlisle | Perth Airport | Perth City</c:v>
                </c:pt>
                <c:pt idx="7">
                  <c:v>Kings Park (WA) | Perth Airport | Perth City</c:v>
                </c:pt>
                <c:pt idx="8">
                  <c:v>Melbourne | Petermann - Simpson | Southbank</c:v>
                </c:pt>
                <c:pt idx="9">
                  <c:v>Melbourne | Port Melbourne Industrial | Southbank</c:v>
                </c:pt>
                <c:pt idx="10">
                  <c:v>Melbourne | Richmond (Vic.) | St Kilda</c:v>
                </c:pt>
                <c:pt idx="11">
                  <c:v>Melbourne | Southbank | St Kilda</c:v>
                </c:pt>
                <c:pt idx="12">
                  <c:v>Brisbane City | Melbourne | Perth City</c:v>
                </c:pt>
                <c:pt idx="13">
                  <c:v>Knoxfield - Scoresby | Melbourne | Richmond (Vic.)</c:v>
                </c:pt>
                <c:pt idx="14">
                  <c:v>East Melbourne | Melbourne | Southbank</c:v>
                </c:pt>
                <c:pt idx="15">
                  <c:v>Migratory - Offshore - Shipping (Vic.) | No usual address (Vic.) | Warrnambool - South</c:v>
                </c:pt>
              </c:strCache>
            </c:strRef>
          </c:cat>
          <c:val>
            <c:numRef>
              <c:f>'3 cities'!$J$4:$J$19</c:f>
              <c:numCache>
                <c:formatCode>General</c:formatCode>
                <c:ptCount val="16"/>
                <c:pt idx="0">
                  <c:v>2</c:v>
                </c:pt>
                <c:pt idx="1">
                  <c:v>2</c:v>
                </c:pt>
                <c:pt idx="2">
                  <c:v>2</c:v>
                </c:pt>
                <c:pt idx="3">
                  <c:v>2</c:v>
                </c:pt>
                <c:pt idx="4">
                  <c:v>2</c:v>
                </c:pt>
                <c:pt idx="5">
                  <c:v>2</c:v>
                </c:pt>
                <c:pt idx="6">
                  <c:v>2</c:v>
                </c:pt>
                <c:pt idx="7">
                  <c:v>2</c:v>
                </c:pt>
                <c:pt idx="8">
                  <c:v>2</c:v>
                </c:pt>
                <c:pt idx="9">
                  <c:v>2</c:v>
                </c:pt>
                <c:pt idx="10">
                  <c:v>2</c:v>
                </c:pt>
                <c:pt idx="11">
                  <c:v>2</c:v>
                </c:pt>
                <c:pt idx="12">
                  <c:v>3</c:v>
                </c:pt>
                <c:pt idx="13">
                  <c:v>3</c:v>
                </c:pt>
                <c:pt idx="14">
                  <c:v>4</c:v>
                </c:pt>
                <c:pt idx="15">
                  <c:v>5</c:v>
                </c:pt>
              </c:numCache>
            </c:numRef>
          </c:val>
          <c:extLst>
            <c:ext xmlns:c16="http://schemas.microsoft.com/office/drawing/2014/chart" uri="{C3380CC4-5D6E-409C-BE32-E72D297353CC}">
              <c16:uniqueId val="{00000000-CD67-8643-860A-F0BEF8D03B88}"/>
            </c:ext>
          </c:extLst>
        </c:ser>
        <c:dLbls>
          <c:showLegendKey val="0"/>
          <c:showVal val="0"/>
          <c:showCatName val="0"/>
          <c:showSerName val="0"/>
          <c:showPercent val="0"/>
          <c:showBubbleSize val="0"/>
        </c:dLbls>
        <c:gapWidth val="90"/>
        <c:axId val="924279375"/>
        <c:axId val="1366608095"/>
      </c:barChart>
      <c:catAx>
        <c:axId val="9242793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6608095"/>
        <c:crosses val="autoZero"/>
        <c:auto val="1"/>
        <c:lblAlgn val="ctr"/>
        <c:lblOffset val="100"/>
        <c:noMultiLvlLbl val="0"/>
      </c:catAx>
      <c:valAx>
        <c:axId val="13666080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4279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df_assoc!$D$26:$D$49</c:f>
              <c:strCache>
                <c:ptCount val="24"/>
                <c:pt idx="0">
                  <c:v>Adelaide, Richmond (SA)</c:v>
                </c:pt>
                <c:pt idx="1">
                  <c:v>Freshwater - Stratford, Cairns City</c:v>
                </c:pt>
                <c:pt idx="2">
                  <c:v>Trinity Beach - Smithfield, Cairns City</c:v>
                </c:pt>
                <c:pt idx="3">
                  <c:v>Wollongong - East, Figtree - Keiraville</c:v>
                </c:pt>
                <c:pt idx="4">
                  <c:v>Mount Hawthorn - Leederville, Perth City</c:v>
                </c:pt>
                <c:pt idx="5">
                  <c:v>Mount Isa Region, Mount Isa</c:v>
                </c:pt>
                <c:pt idx="6">
                  <c:v>Murwillumbah, Murwillumbah Region</c:v>
                </c:pt>
                <c:pt idx="7">
                  <c:v>Wangaratta Region, Wangaratta</c:v>
                </c:pt>
                <c:pt idx="8">
                  <c:v>Unley - Parkside, Adelaide</c:v>
                </c:pt>
                <c:pt idx="9">
                  <c:v>Dubbo Region, Dubbo - South</c:v>
                </c:pt>
                <c:pt idx="10">
                  <c:v>Gunnedah, Gunnedah Region</c:v>
                </c:pt>
                <c:pt idx="11">
                  <c:v>Newcastle - Cooks Hill, Merewether - The Junction</c:v>
                </c:pt>
                <c:pt idx="12">
                  <c:v>Mount Johns, Sandover - Plenty</c:v>
                </c:pt>
                <c:pt idx="13">
                  <c:v>Mudgee Region - West, Mudgee</c:v>
                </c:pt>
                <c:pt idx="14">
                  <c:v>Far West, Broken Hill</c:v>
                </c:pt>
                <c:pt idx="15">
                  <c:v>Gympie Region, Gympie - North</c:v>
                </c:pt>
                <c:pt idx="16">
                  <c:v>Kambalda - Coolgardie - Norseman, Kalgoorlie - North</c:v>
                </c:pt>
                <c:pt idx="17">
                  <c:v>Orange, Orange Region</c:v>
                </c:pt>
                <c:pt idx="18">
                  <c:v>Adelaide, Hindmarsh - Brompton</c:v>
                </c:pt>
                <c:pt idx="19">
                  <c:v>Tamworth Region, Tamworth - North</c:v>
                </c:pt>
                <c:pt idx="20">
                  <c:v>Wagga Wagga - West, Wagga Wagga Region</c:v>
                </c:pt>
                <c:pt idx="21">
                  <c:v>Goulburn, Goulburn Region</c:v>
                </c:pt>
                <c:pt idx="22">
                  <c:v>Bathurst, Bathurst Region</c:v>
                </c:pt>
                <c:pt idx="23">
                  <c:v>Kings Park (WA), Perth City</c:v>
                </c:pt>
              </c:strCache>
            </c:strRef>
          </c:cat>
          <c:val>
            <c:numRef>
              <c:f>df_assoc!$E$26:$E$49</c:f>
              <c:numCache>
                <c:formatCode>0.00%</c:formatCode>
                <c:ptCount val="24"/>
                <c:pt idx="0">
                  <c:v>1.6380016380016301E-3</c:v>
                </c:pt>
                <c:pt idx="1">
                  <c:v>1.6380016380016301E-3</c:v>
                </c:pt>
                <c:pt idx="2">
                  <c:v>1.6380016380016301E-3</c:v>
                </c:pt>
                <c:pt idx="3">
                  <c:v>1.6380016380016301E-3</c:v>
                </c:pt>
                <c:pt idx="4">
                  <c:v>1.6380016380016301E-3</c:v>
                </c:pt>
                <c:pt idx="5">
                  <c:v>1.6380016380016301E-3</c:v>
                </c:pt>
                <c:pt idx="6">
                  <c:v>1.6380016380016301E-3</c:v>
                </c:pt>
                <c:pt idx="7">
                  <c:v>1.6380016380016301E-3</c:v>
                </c:pt>
                <c:pt idx="8">
                  <c:v>1.91100191100191E-3</c:v>
                </c:pt>
                <c:pt idx="9">
                  <c:v>1.91100191100191E-3</c:v>
                </c:pt>
                <c:pt idx="10">
                  <c:v>1.91100191100191E-3</c:v>
                </c:pt>
                <c:pt idx="11">
                  <c:v>1.91100191100191E-3</c:v>
                </c:pt>
                <c:pt idx="12">
                  <c:v>1.91100191100191E-3</c:v>
                </c:pt>
                <c:pt idx="13">
                  <c:v>1.91100191100191E-3</c:v>
                </c:pt>
                <c:pt idx="14">
                  <c:v>2.1840021840021798E-3</c:v>
                </c:pt>
                <c:pt idx="15">
                  <c:v>2.1840021840021798E-3</c:v>
                </c:pt>
                <c:pt idx="16">
                  <c:v>2.1840021840021798E-3</c:v>
                </c:pt>
                <c:pt idx="17">
                  <c:v>2.45700245700245E-3</c:v>
                </c:pt>
                <c:pt idx="18">
                  <c:v>2.7300027300027302E-3</c:v>
                </c:pt>
                <c:pt idx="19">
                  <c:v>2.7300027300027302E-3</c:v>
                </c:pt>
                <c:pt idx="20">
                  <c:v>2.7300027300027302E-3</c:v>
                </c:pt>
                <c:pt idx="21">
                  <c:v>3.0030030030029999E-3</c:v>
                </c:pt>
                <c:pt idx="22">
                  <c:v>3.2760032760032701E-3</c:v>
                </c:pt>
                <c:pt idx="23">
                  <c:v>3.5490035490035399E-3</c:v>
                </c:pt>
              </c:numCache>
            </c:numRef>
          </c:val>
          <c:extLst>
            <c:ext xmlns:c16="http://schemas.microsoft.com/office/drawing/2014/chart" uri="{C3380CC4-5D6E-409C-BE32-E72D297353CC}">
              <c16:uniqueId val="{00000000-2EE2-824B-B37D-1AB3F57DE466}"/>
            </c:ext>
          </c:extLst>
        </c:ser>
        <c:dLbls>
          <c:showLegendKey val="0"/>
          <c:showVal val="0"/>
          <c:showCatName val="0"/>
          <c:showSerName val="0"/>
          <c:showPercent val="0"/>
          <c:showBubbleSize val="0"/>
        </c:dLbls>
        <c:gapWidth val="95"/>
        <c:axId val="931143807"/>
        <c:axId val="929108351"/>
      </c:barChart>
      <c:catAx>
        <c:axId val="9311438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108351"/>
        <c:crosses val="autoZero"/>
        <c:auto val="1"/>
        <c:lblAlgn val="ctr"/>
        <c:lblOffset val="100"/>
        <c:noMultiLvlLbl val="0"/>
      </c:catAx>
      <c:valAx>
        <c:axId val="929108351"/>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1143807"/>
        <c:crosses val="autoZero"/>
        <c:crossBetween val="between"/>
        <c:majorUnit val="1.0000000000000002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2060"/>
            </a:solidFill>
            <a:ln>
              <a:noFill/>
            </a:ln>
            <a:effectLst/>
          </c:spPr>
          <c:invertIfNegative val="0"/>
          <c:cat>
            <c:strRef>
              <c:f>df_assoc!$D$2:$D$25</c:f>
              <c:strCache>
                <c:ptCount val="24"/>
                <c:pt idx="0">
                  <c:v>Adelaide, Toorak Gardens</c:v>
                </c:pt>
                <c:pt idx="1">
                  <c:v>Brisbane City, Ashgrove</c:v>
                </c:pt>
                <c:pt idx="2">
                  <c:v>Benalla Region, Benalla</c:v>
                </c:pt>
                <c:pt idx="3">
                  <c:v>Brisbane City, Margate - Woody Point</c:v>
                </c:pt>
                <c:pt idx="4">
                  <c:v>Spring Hill, Brisbane City</c:v>
                </c:pt>
                <c:pt idx="5">
                  <c:v>Castlemaine, Castlemaine Region</c:v>
                </c:pt>
                <c:pt idx="6">
                  <c:v>Frenchs Forest - Belrose, Manly - Fairlight</c:v>
                </c:pt>
                <c:pt idx="7">
                  <c:v>Horsham Region, Horsham</c:v>
                </c:pt>
                <c:pt idx="8">
                  <c:v>Wembley Downs - Churchlands - Woodlands, Perth City</c:v>
                </c:pt>
                <c:pt idx="9">
                  <c:v>Roma Region, Roma</c:v>
                </c:pt>
                <c:pt idx="10">
                  <c:v>Toowoomba - East, Toowoomba - Central</c:v>
                </c:pt>
                <c:pt idx="11">
                  <c:v>Wagga Wagga - East, Wagga Wagga Region</c:v>
                </c:pt>
                <c:pt idx="12">
                  <c:v>Adelaide, Port Adelaide</c:v>
                </c:pt>
                <c:pt idx="13">
                  <c:v>Wollongong - East, Balgownie - Fairy Meadow</c:v>
                </c:pt>
                <c:pt idx="14">
                  <c:v>Canberra Airport, Majura</c:v>
                </c:pt>
                <c:pt idx="15">
                  <c:v>Cannington - Queens Park, Perth City</c:v>
                </c:pt>
                <c:pt idx="16">
                  <c:v>Charles, Sandover - Plenty</c:v>
                </c:pt>
                <c:pt idx="17">
                  <c:v>Forrestfield - Wattle Grove, Perth City</c:v>
                </c:pt>
                <c:pt idx="18">
                  <c:v>Lismore Region, Lismore</c:v>
                </c:pt>
                <c:pt idx="19">
                  <c:v>Migratory - Offshore - Shipping (Vic.), No usual address (Vic.)</c:v>
                </c:pt>
                <c:pt idx="20">
                  <c:v>Migratory - Offshore - Shipping (Vic.), Warrnambool - South</c:v>
                </c:pt>
                <c:pt idx="21">
                  <c:v>No usual address (Vic.), Warrnambool - South</c:v>
                </c:pt>
                <c:pt idx="22">
                  <c:v>Ross, Sandover - Plenty</c:v>
                </c:pt>
                <c:pt idx="23">
                  <c:v>Migratory - Offshore - Shipping (Vic.), No usual address (Vic.), Warrnambool - South</c:v>
                </c:pt>
              </c:strCache>
            </c:strRef>
          </c:cat>
          <c:val>
            <c:numRef>
              <c:f>df_assoc!$E$2:$E$25</c:f>
              <c:numCache>
                <c:formatCode>0.00%</c:formatCode>
                <c:ptCount val="24"/>
                <c:pt idx="0">
                  <c:v>1.0920010920010899E-3</c:v>
                </c:pt>
                <c:pt idx="1">
                  <c:v>1.0920010920010899E-3</c:v>
                </c:pt>
                <c:pt idx="2">
                  <c:v>1.0920010920010899E-3</c:v>
                </c:pt>
                <c:pt idx="3">
                  <c:v>1.0920010920010899E-3</c:v>
                </c:pt>
                <c:pt idx="4">
                  <c:v>1.0920010920010899E-3</c:v>
                </c:pt>
                <c:pt idx="5">
                  <c:v>1.0920010920010899E-3</c:v>
                </c:pt>
                <c:pt idx="6">
                  <c:v>1.0920010920010899E-3</c:v>
                </c:pt>
                <c:pt idx="7">
                  <c:v>1.0920010920010899E-3</c:v>
                </c:pt>
                <c:pt idx="8">
                  <c:v>1.0920010920010899E-3</c:v>
                </c:pt>
                <c:pt idx="9">
                  <c:v>1.0920010920010899E-3</c:v>
                </c:pt>
                <c:pt idx="10">
                  <c:v>1.0920010920010899E-3</c:v>
                </c:pt>
                <c:pt idx="11">
                  <c:v>1.0920010920010899E-3</c:v>
                </c:pt>
                <c:pt idx="12">
                  <c:v>1.3650013650013601E-3</c:v>
                </c:pt>
                <c:pt idx="13">
                  <c:v>1.3650013650013601E-3</c:v>
                </c:pt>
                <c:pt idx="14">
                  <c:v>1.3650013650013601E-3</c:v>
                </c:pt>
                <c:pt idx="15">
                  <c:v>1.3650013650013601E-3</c:v>
                </c:pt>
                <c:pt idx="16">
                  <c:v>1.3650013650013601E-3</c:v>
                </c:pt>
                <c:pt idx="17">
                  <c:v>1.3650013650013601E-3</c:v>
                </c:pt>
                <c:pt idx="18">
                  <c:v>1.3650013650013601E-3</c:v>
                </c:pt>
                <c:pt idx="19">
                  <c:v>1.3650013650013601E-3</c:v>
                </c:pt>
                <c:pt idx="20">
                  <c:v>1.3650013650013601E-3</c:v>
                </c:pt>
                <c:pt idx="21">
                  <c:v>1.3650013650013601E-3</c:v>
                </c:pt>
                <c:pt idx="22">
                  <c:v>1.3650013650013601E-3</c:v>
                </c:pt>
                <c:pt idx="23">
                  <c:v>1.3650013650013601E-3</c:v>
                </c:pt>
              </c:numCache>
            </c:numRef>
          </c:val>
          <c:extLst>
            <c:ext xmlns:c16="http://schemas.microsoft.com/office/drawing/2014/chart" uri="{C3380CC4-5D6E-409C-BE32-E72D297353CC}">
              <c16:uniqueId val="{00000000-0241-664F-BADE-BE9D24A8F3C6}"/>
            </c:ext>
          </c:extLst>
        </c:ser>
        <c:dLbls>
          <c:showLegendKey val="0"/>
          <c:showVal val="0"/>
          <c:showCatName val="0"/>
          <c:showSerName val="0"/>
          <c:showPercent val="0"/>
          <c:showBubbleSize val="0"/>
        </c:dLbls>
        <c:gapWidth val="95"/>
        <c:axId val="929359375"/>
        <c:axId val="927056815"/>
      </c:barChart>
      <c:catAx>
        <c:axId val="9293593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056815"/>
        <c:crosses val="autoZero"/>
        <c:auto val="1"/>
        <c:lblAlgn val="ctr"/>
        <c:lblOffset val="100"/>
        <c:noMultiLvlLbl val="0"/>
      </c:catAx>
      <c:valAx>
        <c:axId val="927056815"/>
        <c:scaling>
          <c:orientation val="minMax"/>
          <c:max val="4.000000000000001E-3"/>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9359375"/>
        <c:crosses val="autoZero"/>
        <c:crossBetween val="between"/>
        <c:majorUnit val="1.0000000000000002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42003-32F7-7D45-9922-6980714DD98D}"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740C1-BE07-C049-BC24-081D6B6100C1}" type="slidenum">
              <a:rPr lang="en-US" smtClean="0"/>
              <a:t>‹#›</a:t>
            </a:fld>
            <a:endParaRPr lang="en-US"/>
          </a:p>
        </p:txBody>
      </p:sp>
    </p:spTree>
    <p:extLst>
      <p:ext uri="{BB962C8B-B14F-4D97-AF65-F5344CB8AC3E}">
        <p14:creationId xmlns:p14="http://schemas.microsoft.com/office/powerpoint/2010/main" val="3541550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9740C1-BE07-C049-BC24-081D6B6100C1}" type="slidenum">
              <a:rPr lang="en-US" smtClean="0"/>
              <a:t>28</a:t>
            </a:fld>
            <a:endParaRPr lang="en-US"/>
          </a:p>
        </p:txBody>
      </p:sp>
    </p:spTree>
    <p:extLst>
      <p:ext uri="{BB962C8B-B14F-4D97-AF65-F5344CB8AC3E}">
        <p14:creationId xmlns:p14="http://schemas.microsoft.com/office/powerpoint/2010/main" val="567224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6B7C-F337-BD4D-A8C0-AABF258AD11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3FB300-B441-AC40-ACF1-705CBF041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B1EB39C-791C-4648-A1EE-235F4194100B}"/>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ADB82C08-42C0-9749-9990-09B8E84F8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3895E-56C2-8848-AFC3-CD8786F5B403}"/>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268887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839D-B613-9849-8CD6-01D67D89C43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AF6171-319E-DA4E-AA10-8ECB1AE722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8269B3-98D4-5E44-B758-6C6D5DE183AC}"/>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B6944507-CE02-CB48-8E32-7800B20E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1D3F0-BE33-B745-A242-A5F7776D4AA3}"/>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362105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BC5CBF-ED53-BF4D-ACEE-D12CA120C4B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D360337-B60C-1648-8BCD-0026562108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C97D6B-8457-8340-99C5-B232360CBCD3}"/>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D4FFDA84-CE6A-6C4A-A877-DEC825D0C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BB176-7803-F640-A8AA-068834B55911}"/>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217176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E7BD-D92F-4C49-9276-4D22E64BFE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4AB847-FE28-844F-8EB2-312FB7797BC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FD20B6-4153-354E-AA19-9A2D4D1EFAFC}"/>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74A0CCAF-9690-AD4A-96F2-8D8D5CC65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FA48E-D815-7643-A27E-014B0213EA5D}"/>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326501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2488-9345-D044-81EE-EB28451390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1F9985F-6C21-9E48-9894-1674D6A162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11408E3-1255-904B-BE18-5D72E2698FB4}"/>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6C6FECCE-F285-BC48-8492-58A33028A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F5CDE-409C-3F44-BA1C-FA6F0C6A5605}"/>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4111448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4D43-051F-C94F-A5F6-21D3C67298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C48DE4-19A0-5B4B-AE16-88ECE3F12F5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547E39-EC21-DD4B-9075-DE1106B963C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34CC650-7394-064C-BCC6-BD4116C4E830}"/>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6" name="Footer Placeholder 5">
            <a:extLst>
              <a:ext uri="{FF2B5EF4-FFF2-40B4-BE49-F238E27FC236}">
                <a16:creationId xmlns:a16="http://schemas.microsoft.com/office/drawing/2014/main" id="{2B2C9BD2-7090-EB4A-817F-045875069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11086-A0EE-DD47-BCFF-CA7CF8288958}"/>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890455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8E02-8101-004A-8B52-C1E0F232447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1D58BB-08AF-0B41-9A79-D788C1375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EC6F9B7-558C-1940-A38F-9814679841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5F82572-572F-9B48-B4CA-F3EF0A0D3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4B5297-2605-A044-BA54-5944C0365D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03C6D1-1066-1744-A113-CE27DA6BFBA3}"/>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8" name="Footer Placeholder 7">
            <a:extLst>
              <a:ext uri="{FF2B5EF4-FFF2-40B4-BE49-F238E27FC236}">
                <a16:creationId xmlns:a16="http://schemas.microsoft.com/office/drawing/2014/main" id="{9B7A5D6B-19E6-A64D-964C-30FA84BED4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E528D3-DA3A-644A-96BA-45D55ADE55A8}"/>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2334352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F043-24EE-E34D-B97A-A7C13D4597E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E64258E-A408-A94D-8834-C8172F1D76ED}"/>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4" name="Footer Placeholder 3">
            <a:extLst>
              <a:ext uri="{FF2B5EF4-FFF2-40B4-BE49-F238E27FC236}">
                <a16:creationId xmlns:a16="http://schemas.microsoft.com/office/drawing/2014/main" id="{8033A0D7-853D-424A-AB59-A47C5D4111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27C0F-DEE6-B745-808B-EDA941C1BE5D}"/>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190775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55C99-F447-3E46-9C2A-A14409FE0FCD}"/>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3" name="Footer Placeholder 2">
            <a:extLst>
              <a:ext uri="{FF2B5EF4-FFF2-40B4-BE49-F238E27FC236}">
                <a16:creationId xmlns:a16="http://schemas.microsoft.com/office/drawing/2014/main" id="{D583A34D-9477-064D-BB6D-662EC7209F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49CA87-E38B-4C45-BEB8-253C31F320D3}"/>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40412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8527-34D8-EF47-B960-4166F64EE9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E67FCE-C618-0843-9C49-03026FB91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45D815-1F81-ED40-ADD8-BF314A1B1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39724E-937C-DE4C-85DB-E040505119F4}"/>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6" name="Footer Placeholder 5">
            <a:extLst>
              <a:ext uri="{FF2B5EF4-FFF2-40B4-BE49-F238E27FC236}">
                <a16:creationId xmlns:a16="http://schemas.microsoft.com/office/drawing/2014/main" id="{5E15E8C9-19C2-454E-9EE4-7E4898658E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05592-EA43-E045-8A5B-616EA8E147EC}"/>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324439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32D0-7163-5D42-B522-8AAA822B20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AD2C2B2-11A1-FC42-AD53-DDDA9CBBB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6BE9B-EED5-1940-A749-DD154993E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CC2BED-D66A-5045-A3FC-9678B8F70B9C}"/>
              </a:ext>
            </a:extLst>
          </p:cNvPr>
          <p:cNvSpPr>
            <a:spLocks noGrp="1"/>
          </p:cNvSpPr>
          <p:nvPr>
            <p:ph type="dt" sz="half" idx="10"/>
          </p:nvPr>
        </p:nvSpPr>
        <p:spPr/>
        <p:txBody>
          <a:bodyPr/>
          <a:lstStyle/>
          <a:p>
            <a:fld id="{4B49E259-585E-9E44-9B0B-A156DA8D2527}" type="datetimeFigureOut">
              <a:rPr lang="en-US" smtClean="0"/>
              <a:t>9/21/19</a:t>
            </a:fld>
            <a:endParaRPr lang="en-US"/>
          </a:p>
        </p:txBody>
      </p:sp>
      <p:sp>
        <p:nvSpPr>
          <p:cNvPr id="6" name="Footer Placeholder 5">
            <a:extLst>
              <a:ext uri="{FF2B5EF4-FFF2-40B4-BE49-F238E27FC236}">
                <a16:creationId xmlns:a16="http://schemas.microsoft.com/office/drawing/2014/main" id="{9D4C77B8-0E48-554F-B284-E8B33FBD1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880C5-E69B-5949-82CD-133E67FCD231}"/>
              </a:ext>
            </a:extLst>
          </p:cNvPr>
          <p:cNvSpPr>
            <a:spLocks noGrp="1"/>
          </p:cNvSpPr>
          <p:nvPr>
            <p:ph type="sldNum" sz="quarter" idx="12"/>
          </p:nvPr>
        </p:nvSpPr>
        <p:spPr/>
        <p:txBody>
          <a:bodyPr/>
          <a:lstStyle/>
          <a:p>
            <a:fld id="{75CF60A2-EB7D-994B-86D8-F86566B54D88}" type="slidenum">
              <a:rPr lang="en-US" smtClean="0"/>
              <a:t>‹#›</a:t>
            </a:fld>
            <a:endParaRPr lang="en-US"/>
          </a:p>
        </p:txBody>
      </p:sp>
    </p:spTree>
    <p:extLst>
      <p:ext uri="{BB962C8B-B14F-4D97-AF65-F5344CB8AC3E}">
        <p14:creationId xmlns:p14="http://schemas.microsoft.com/office/powerpoint/2010/main" val="1368585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49E2DC-4404-E94B-A33A-606976C43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F826080-3FF9-224E-A6A9-0AA3018DF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9EA904-FE8C-B24B-867E-08F2B8DB0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9E259-585E-9E44-9B0B-A156DA8D2527}" type="datetimeFigureOut">
              <a:rPr lang="en-US" smtClean="0"/>
              <a:t>9/21/19</a:t>
            </a:fld>
            <a:endParaRPr lang="en-US"/>
          </a:p>
        </p:txBody>
      </p:sp>
      <p:sp>
        <p:nvSpPr>
          <p:cNvPr id="5" name="Footer Placeholder 4">
            <a:extLst>
              <a:ext uri="{FF2B5EF4-FFF2-40B4-BE49-F238E27FC236}">
                <a16:creationId xmlns:a16="http://schemas.microsoft.com/office/drawing/2014/main" id="{5D810193-A104-734D-B613-126AFB32C1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EA72E-A3FE-9B45-A07D-19A5403170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F60A2-EB7D-994B-86D8-F86566B54D88}" type="slidenum">
              <a:rPr lang="en-US" smtClean="0"/>
              <a:t>‹#›</a:t>
            </a:fld>
            <a:endParaRPr lang="en-US"/>
          </a:p>
        </p:txBody>
      </p:sp>
    </p:spTree>
    <p:extLst>
      <p:ext uri="{BB962C8B-B14F-4D97-AF65-F5344CB8AC3E}">
        <p14:creationId xmlns:p14="http://schemas.microsoft.com/office/powerpoint/2010/main" val="13268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ADCC-F57E-2547-A6E2-B6E86D73F767}"/>
              </a:ext>
            </a:extLst>
          </p:cNvPr>
          <p:cNvSpPr>
            <a:spLocks noGrp="1"/>
          </p:cNvSpPr>
          <p:nvPr>
            <p:ph type="ctrTitle"/>
          </p:nvPr>
        </p:nvSpPr>
        <p:spPr>
          <a:xfrm>
            <a:off x="1082965" y="3429000"/>
            <a:ext cx="10437013" cy="1655762"/>
          </a:xfrm>
        </p:spPr>
        <p:txBody>
          <a:bodyPr>
            <a:normAutofit fontScale="90000"/>
          </a:bodyPr>
          <a:lstStyle/>
          <a:p>
            <a:pPr algn="l"/>
            <a:r>
              <a:rPr lang="en-US" sz="5300" b="1" dirty="0">
                <a:latin typeface="Helvetica" pitchFamily="2" charset="0"/>
                <a:ea typeface="Apple SD Gothic Neo ExtraBold" panose="02000300000000000000" pitchFamily="2" charset="-127"/>
              </a:rPr>
              <a:t>DATA SCIENCE PROJECT</a:t>
            </a:r>
            <a:br>
              <a:rPr lang="en-US" sz="4400" b="1" dirty="0">
                <a:latin typeface="Helvetica" pitchFamily="2" charset="0"/>
              </a:rPr>
            </a:br>
            <a:r>
              <a:rPr lang="en-US" sz="4000" dirty="0">
                <a:latin typeface="Helvetica" pitchFamily="2" charset="0"/>
                <a:ea typeface="Apple SD Gothic Neo Light" panose="02000300000000000000" pitchFamily="2" charset="-127"/>
              </a:rPr>
              <a:t>House Location Recommendation using </a:t>
            </a:r>
            <a:br>
              <a:rPr lang="en-US" sz="4000" dirty="0">
                <a:latin typeface="Helvetica" pitchFamily="2" charset="0"/>
                <a:ea typeface="Apple SD Gothic Neo Light" panose="02000300000000000000" pitchFamily="2" charset="-127"/>
              </a:rPr>
            </a:br>
            <a:r>
              <a:rPr lang="en-US" sz="4000" dirty="0">
                <a:latin typeface="Helvetica" pitchFamily="2" charset="0"/>
                <a:ea typeface="Apple SD Gothic Neo Light" panose="02000300000000000000" pitchFamily="2" charset="-127"/>
              </a:rPr>
              <a:t>AURIN Data</a:t>
            </a:r>
            <a:endParaRPr lang="en-US" sz="4400" dirty="0">
              <a:latin typeface="Helvetica" pitchFamily="2" charset="0"/>
              <a:ea typeface="Apple SD Gothic Neo Light" panose="02000300000000000000" pitchFamily="2" charset="-127"/>
            </a:endParaRPr>
          </a:p>
        </p:txBody>
      </p:sp>
      <p:sp>
        <p:nvSpPr>
          <p:cNvPr id="30" name="TextBox 29">
            <a:extLst>
              <a:ext uri="{FF2B5EF4-FFF2-40B4-BE49-F238E27FC236}">
                <a16:creationId xmlns:a16="http://schemas.microsoft.com/office/drawing/2014/main" id="{045FE55F-57EB-7F4A-BF2C-CBA6CFCA62E2}"/>
              </a:ext>
            </a:extLst>
          </p:cNvPr>
          <p:cNvSpPr txBox="1"/>
          <p:nvPr/>
        </p:nvSpPr>
        <p:spPr>
          <a:xfrm>
            <a:off x="990600" y="2558143"/>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75F9EB41-D675-7E48-B6C3-F69038A67BD2}"/>
              </a:ext>
            </a:extLst>
          </p:cNvPr>
          <p:cNvSpPr/>
          <p:nvPr/>
        </p:nvSpPr>
        <p:spPr>
          <a:xfrm rot="5400000">
            <a:off x="-26048" y="4013000"/>
            <a:ext cx="2055600" cy="1624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102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F9FEA8-0B8F-0E43-AD9B-F93E130A4E53}"/>
              </a:ext>
            </a:extLst>
          </p:cNvPr>
          <p:cNvPicPr>
            <a:picLocks noChangeAspect="1"/>
          </p:cNvPicPr>
          <p:nvPr/>
        </p:nvPicPr>
        <p:blipFill>
          <a:blip r:embed="rId2"/>
          <a:stretch>
            <a:fillRect/>
          </a:stretch>
        </p:blipFill>
        <p:spPr>
          <a:xfrm>
            <a:off x="2287813" y="845298"/>
            <a:ext cx="8726022" cy="2718707"/>
          </a:xfrm>
          <a:prstGeom prst="rect">
            <a:avLst/>
          </a:prstGeom>
        </p:spPr>
      </p:pic>
      <p:pic>
        <p:nvPicPr>
          <p:cNvPr id="6" name="Picture 5">
            <a:extLst>
              <a:ext uri="{FF2B5EF4-FFF2-40B4-BE49-F238E27FC236}">
                <a16:creationId xmlns:a16="http://schemas.microsoft.com/office/drawing/2014/main" id="{AEEB6E67-F238-094C-A482-60FE6470C253}"/>
              </a:ext>
            </a:extLst>
          </p:cNvPr>
          <p:cNvPicPr>
            <a:picLocks noChangeAspect="1"/>
          </p:cNvPicPr>
          <p:nvPr/>
        </p:nvPicPr>
        <p:blipFill>
          <a:blip r:embed="rId3"/>
          <a:stretch>
            <a:fillRect/>
          </a:stretch>
        </p:blipFill>
        <p:spPr>
          <a:xfrm>
            <a:off x="2287813" y="3732545"/>
            <a:ext cx="8726022" cy="2595480"/>
          </a:xfrm>
          <a:prstGeom prst="rect">
            <a:avLst/>
          </a:prstGeom>
        </p:spPr>
      </p:pic>
      <p:sp>
        <p:nvSpPr>
          <p:cNvPr id="8" name="TextBox 7">
            <a:extLst>
              <a:ext uri="{FF2B5EF4-FFF2-40B4-BE49-F238E27FC236}">
                <a16:creationId xmlns:a16="http://schemas.microsoft.com/office/drawing/2014/main" id="{A274DDF1-CAE9-034D-A5D3-0E6378E3E02A}"/>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Handle Missing Value with Imputation Using Multivariate Imputation by Chained Equation (MICE)</a:t>
            </a:r>
          </a:p>
        </p:txBody>
      </p:sp>
      <p:sp>
        <p:nvSpPr>
          <p:cNvPr id="9" name="Rectangle 8">
            <a:extLst>
              <a:ext uri="{FF2B5EF4-FFF2-40B4-BE49-F238E27FC236}">
                <a16:creationId xmlns:a16="http://schemas.microsoft.com/office/drawing/2014/main" id="{2C25377F-05E3-2646-A282-51026D2F6AD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C314AC-8C98-2044-A23A-DC28D39414AB}"/>
              </a:ext>
            </a:extLst>
          </p:cNvPr>
          <p:cNvSpPr txBox="1"/>
          <p:nvPr/>
        </p:nvSpPr>
        <p:spPr>
          <a:xfrm>
            <a:off x="529269" y="1976656"/>
            <a:ext cx="816570" cy="369332"/>
          </a:xfrm>
          <a:prstGeom prst="rect">
            <a:avLst/>
          </a:prstGeom>
          <a:noFill/>
        </p:spPr>
        <p:txBody>
          <a:bodyPr wrap="none" rtlCol="0">
            <a:spAutoFit/>
          </a:bodyPr>
          <a:lstStyle/>
          <a:p>
            <a:r>
              <a:rPr lang="en-US" b="1" dirty="0"/>
              <a:t>Before</a:t>
            </a:r>
          </a:p>
        </p:txBody>
      </p:sp>
      <p:sp>
        <p:nvSpPr>
          <p:cNvPr id="11" name="TextBox 10">
            <a:extLst>
              <a:ext uri="{FF2B5EF4-FFF2-40B4-BE49-F238E27FC236}">
                <a16:creationId xmlns:a16="http://schemas.microsoft.com/office/drawing/2014/main" id="{32028F52-5B50-3E4D-AC01-A76DD8942495}"/>
              </a:ext>
            </a:extLst>
          </p:cNvPr>
          <p:cNvSpPr txBox="1"/>
          <p:nvPr/>
        </p:nvSpPr>
        <p:spPr>
          <a:xfrm>
            <a:off x="529269" y="4752513"/>
            <a:ext cx="672364" cy="369332"/>
          </a:xfrm>
          <a:prstGeom prst="rect">
            <a:avLst/>
          </a:prstGeom>
          <a:noFill/>
        </p:spPr>
        <p:txBody>
          <a:bodyPr wrap="none" rtlCol="0">
            <a:spAutoFit/>
          </a:bodyPr>
          <a:lstStyle/>
          <a:p>
            <a:r>
              <a:rPr lang="en-US" b="1" dirty="0"/>
              <a:t>After</a:t>
            </a:r>
          </a:p>
        </p:txBody>
      </p:sp>
      <p:sp>
        <p:nvSpPr>
          <p:cNvPr id="12" name="Left Bracket 11">
            <a:extLst>
              <a:ext uri="{FF2B5EF4-FFF2-40B4-BE49-F238E27FC236}">
                <a16:creationId xmlns:a16="http://schemas.microsoft.com/office/drawing/2014/main" id="{2F376367-880D-E648-8CE7-509DB7D3301F}"/>
              </a:ext>
            </a:extLst>
          </p:cNvPr>
          <p:cNvSpPr/>
          <p:nvPr/>
        </p:nvSpPr>
        <p:spPr>
          <a:xfrm>
            <a:off x="1695995" y="1041171"/>
            <a:ext cx="241662" cy="2495368"/>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2DA76F5-185C-D742-9050-6BA3A3C32C58}"/>
              </a:ext>
            </a:extLst>
          </p:cNvPr>
          <p:cNvSpPr/>
          <p:nvPr/>
        </p:nvSpPr>
        <p:spPr>
          <a:xfrm>
            <a:off x="1695995" y="3874161"/>
            <a:ext cx="241662" cy="2495368"/>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9258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213D28-0DE0-4E44-9380-947B0B698B9C}"/>
              </a:ext>
            </a:extLst>
          </p:cNvPr>
          <p:cNvPicPr>
            <a:picLocks noChangeAspect="1"/>
          </p:cNvPicPr>
          <p:nvPr/>
        </p:nvPicPr>
        <p:blipFill>
          <a:blip r:embed="rId2"/>
          <a:stretch>
            <a:fillRect/>
          </a:stretch>
        </p:blipFill>
        <p:spPr>
          <a:xfrm>
            <a:off x="1727200" y="845298"/>
            <a:ext cx="8737600" cy="5816600"/>
          </a:xfrm>
          <a:prstGeom prst="rect">
            <a:avLst/>
          </a:prstGeom>
        </p:spPr>
      </p:pic>
      <p:cxnSp>
        <p:nvCxnSpPr>
          <p:cNvPr id="6" name="Straight Connector 5">
            <a:extLst>
              <a:ext uri="{FF2B5EF4-FFF2-40B4-BE49-F238E27FC236}">
                <a16:creationId xmlns:a16="http://schemas.microsoft.com/office/drawing/2014/main" id="{C475EC24-DE92-6740-9290-5E5581D92F61}"/>
              </a:ext>
            </a:extLst>
          </p:cNvPr>
          <p:cNvCxnSpPr/>
          <p:nvPr/>
        </p:nvCxnSpPr>
        <p:spPr>
          <a:xfrm>
            <a:off x="1600200" y="6400640"/>
            <a:ext cx="9165772"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785F10B-EEB4-FF4F-90C1-58E9C922C21E}"/>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Determining Number of Clusters</a:t>
            </a:r>
          </a:p>
        </p:txBody>
      </p:sp>
      <p:sp>
        <p:nvSpPr>
          <p:cNvPr id="8" name="Rectangle 7">
            <a:extLst>
              <a:ext uri="{FF2B5EF4-FFF2-40B4-BE49-F238E27FC236}">
                <a16:creationId xmlns:a16="http://schemas.microsoft.com/office/drawing/2014/main" id="{3867FFE4-D086-8943-A70D-83724E2F33F0}"/>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23A12F8-828B-BC41-A4E0-861C95677431}"/>
              </a:ext>
            </a:extLst>
          </p:cNvPr>
          <p:cNvCxnSpPr/>
          <p:nvPr/>
        </p:nvCxnSpPr>
        <p:spPr>
          <a:xfrm>
            <a:off x="1600200" y="6052297"/>
            <a:ext cx="9165772"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BE3EB9-27D5-5547-B39A-A39C6B583B1C}"/>
              </a:ext>
            </a:extLst>
          </p:cNvPr>
          <p:cNvSpPr txBox="1"/>
          <p:nvPr/>
        </p:nvSpPr>
        <p:spPr>
          <a:xfrm>
            <a:off x="401026" y="5813826"/>
            <a:ext cx="1199174" cy="369332"/>
          </a:xfrm>
          <a:prstGeom prst="rect">
            <a:avLst/>
          </a:prstGeom>
          <a:noFill/>
        </p:spPr>
        <p:txBody>
          <a:bodyPr wrap="none" rtlCol="0">
            <a:spAutoFit/>
          </a:bodyPr>
          <a:lstStyle/>
          <a:p>
            <a:r>
              <a:rPr lang="en-US" b="1" dirty="0"/>
              <a:t>10 clusters</a:t>
            </a:r>
          </a:p>
        </p:txBody>
      </p:sp>
      <p:sp>
        <p:nvSpPr>
          <p:cNvPr id="11" name="TextBox 10">
            <a:extLst>
              <a:ext uri="{FF2B5EF4-FFF2-40B4-BE49-F238E27FC236}">
                <a16:creationId xmlns:a16="http://schemas.microsoft.com/office/drawing/2014/main" id="{DD84F2F1-8421-7044-8DAA-6357A28C8D3D}"/>
              </a:ext>
            </a:extLst>
          </p:cNvPr>
          <p:cNvSpPr txBox="1"/>
          <p:nvPr/>
        </p:nvSpPr>
        <p:spPr>
          <a:xfrm>
            <a:off x="401026" y="6159643"/>
            <a:ext cx="1199174" cy="369332"/>
          </a:xfrm>
          <a:prstGeom prst="rect">
            <a:avLst/>
          </a:prstGeom>
          <a:noFill/>
        </p:spPr>
        <p:txBody>
          <a:bodyPr wrap="none" rtlCol="0">
            <a:spAutoFit/>
          </a:bodyPr>
          <a:lstStyle/>
          <a:p>
            <a:r>
              <a:rPr lang="en-US" b="1" dirty="0"/>
              <a:t>20 clusters</a:t>
            </a:r>
          </a:p>
        </p:txBody>
      </p:sp>
    </p:spTree>
    <p:extLst>
      <p:ext uri="{BB962C8B-B14F-4D97-AF65-F5344CB8AC3E}">
        <p14:creationId xmlns:p14="http://schemas.microsoft.com/office/powerpoint/2010/main" val="335425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291DA-9CDD-4C48-A2AD-FA2E09A7939D}"/>
              </a:ext>
            </a:extLst>
          </p:cNvPr>
          <p:cNvPicPr>
            <a:picLocks noChangeAspect="1"/>
          </p:cNvPicPr>
          <p:nvPr/>
        </p:nvPicPr>
        <p:blipFill>
          <a:blip r:embed="rId2"/>
          <a:stretch>
            <a:fillRect/>
          </a:stretch>
        </p:blipFill>
        <p:spPr>
          <a:xfrm>
            <a:off x="232956" y="976281"/>
            <a:ext cx="3329503" cy="1753989"/>
          </a:xfrm>
          <a:prstGeom prst="rect">
            <a:avLst/>
          </a:prstGeom>
        </p:spPr>
      </p:pic>
      <p:pic>
        <p:nvPicPr>
          <p:cNvPr id="6" name="Picture 5">
            <a:extLst>
              <a:ext uri="{FF2B5EF4-FFF2-40B4-BE49-F238E27FC236}">
                <a16:creationId xmlns:a16="http://schemas.microsoft.com/office/drawing/2014/main" id="{559162C6-FBE7-6E4D-8BE4-A4C5FBA62CC4}"/>
              </a:ext>
            </a:extLst>
          </p:cNvPr>
          <p:cNvPicPr>
            <a:picLocks noChangeAspect="1"/>
          </p:cNvPicPr>
          <p:nvPr/>
        </p:nvPicPr>
        <p:blipFill>
          <a:blip r:embed="rId3"/>
          <a:stretch>
            <a:fillRect/>
          </a:stretch>
        </p:blipFill>
        <p:spPr>
          <a:xfrm>
            <a:off x="232957" y="3036402"/>
            <a:ext cx="3329503" cy="1735788"/>
          </a:xfrm>
          <a:prstGeom prst="rect">
            <a:avLst/>
          </a:prstGeom>
        </p:spPr>
      </p:pic>
      <p:pic>
        <p:nvPicPr>
          <p:cNvPr id="7" name="Picture 6">
            <a:extLst>
              <a:ext uri="{FF2B5EF4-FFF2-40B4-BE49-F238E27FC236}">
                <a16:creationId xmlns:a16="http://schemas.microsoft.com/office/drawing/2014/main" id="{5CFF23AB-0428-5C40-A49C-D30868E5F5CD}"/>
              </a:ext>
            </a:extLst>
          </p:cNvPr>
          <p:cNvPicPr>
            <a:picLocks noChangeAspect="1"/>
          </p:cNvPicPr>
          <p:nvPr/>
        </p:nvPicPr>
        <p:blipFill>
          <a:blip r:embed="rId4"/>
          <a:stretch>
            <a:fillRect/>
          </a:stretch>
        </p:blipFill>
        <p:spPr>
          <a:xfrm>
            <a:off x="232956" y="5042418"/>
            <a:ext cx="3329503" cy="1807622"/>
          </a:xfrm>
          <a:prstGeom prst="rect">
            <a:avLst/>
          </a:prstGeom>
        </p:spPr>
      </p:pic>
      <p:sp>
        <p:nvSpPr>
          <p:cNvPr id="8" name="Rectangle 7">
            <a:extLst>
              <a:ext uri="{FF2B5EF4-FFF2-40B4-BE49-F238E27FC236}">
                <a16:creationId xmlns:a16="http://schemas.microsoft.com/office/drawing/2014/main" id="{0DB08C06-8656-3040-B451-EEB67B01E61C}"/>
              </a:ext>
            </a:extLst>
          </p:cNvPr>
          <p:cNvSpPr/>
          <p:nvPr/>
        </p:nvSpPr>
        <p:spPr>
          <a:xfrm>
            <a:off x="368889" y="4698284"/>
            <a:ext cx="2111797" cy="523220"/>
          </a:xfrm>
          <a:prstGeom prst="rect">
            <a:avLst/>
          </a:prstGeom>
        </p:spPr>
        <p:txBody>
          <a:bodyPr wrap="none">
            <a:spAutoFit/>
          </a:bodyPr>
          <a:lstStyle/>
          <a:p>
            <a:r>
              <a:rPr lang="en-US" sz="1600" dirty="0"/>
              <a:t>Affinity Propagation</a:t>
            </a:r>
          </a:p>
          <a:p>
            <a:r>
              <a:rPr lang="en-AU" sz="1200" dirty="0"/>
              <a:t>damping=0.9, preference=-200</a:t>
            </a:r>
            <a:endParaRPr lang="en-US" sz="1600" dirty="0"/>
          </a:p>
        </p:txBody>
      </p:sp>
      <p:sp>
        <p:nvSpPr>
          <p:cNvPr id="9" name="Rectangle 8">
            <a:extLst>
              <a:ext uri="{FF2B5EF4-FFF2-40B4-BE49-F238E27FC236}">
                <a16:creationId xmlns:a16="http://schemas.microsoft.com/office/drawing/2014/main" id="{02CB9C60-D8A8-824D-8229-A01A0430E80C}"/>
              </a:ext>
            </a:extLst>
          </p:cNvPr>
          <p:cNvSpPr/>
          <p:nvPr/>
        </p:nvSpPr>
        <p:spPr>
          <a:xfrm>
            <a:off x="372634" y="2668265"/>
            <a:ext cx="1889043" cy="523220"/>
          </a:xfrm>
          <a:prstGeom prst="rect">
            <a:avLst/>
          </a:prstGeom>
        </p:spPr>
        <p:txBody>
          <a:bodyPr wrap="none">
            <a:spAutoFit/>
          </a:bodyPr>
          <a:lstStyle/>
          <a:p>
            <a:r>
              <a:rPr lang="en-US" sz="1600" dirty="0"/>
              <a:t>Mini Batch </a:t>
            </a:r>
            <a:r>
              <a:rPr lang="en-US" sz="1600" dirty="0" err="1"/>
              <a:t>KMeans</a:t>
            </a:r>
            <a:r>
              <a:rPr lang="en-US" sz="1600" dirty="0"/>
              <a:t>, </a:t>
            </a:r>
          </a:p>
          <a:p>
            <a:r>
              <a:rPr lang="en-US" sz="1200" dirty="0"/>
              <a:t>n cluster = 10</a:t>
            </a:r>
          </a:p>
        </p:txBody>
      </p:sp>
      <p:pic>
        <p:nvPicPr>
          <p:cNvPr id="10" name="Picture 9">
            <a:extLst>
              <a:ext uri="{FF2B5EF4-FFF2-40B4-BE49-F238E27FC236}">
                <a16:creationId xmlns:a16="http://schemas.microsoft.com/office/drawing/2014/main" id="{511BD409-321A-9349-8779-C1FF5BA649BF}"/>
              </a:ext>
            </a:extLst>
          </p:cNvPr>
          <p:cNvPicPr>
            <a:picLocks noChangeAspect="1"/>
          </p:cNvPicPr>
          <p:nvPr/>
        </p:nvPicPr>
        <p:blipFill>
          <a:blip r:embed="rId5"/>
          <a:stretch>
            <a:fillRect/>
          </a:stretch>
        </p:blipFill>
        <p:spPr>
          <a:xfrm>
            <a:off x="4145362" y="5036838"/>
            <a:ext cx="3501254" cy="1823702"/>
          </a:xfrm>
          <a:prstGeom prst="rect">
            <a:avLst/>
          </a:prstGeom>
        </p:spPr>
      </p:pic>
      <p:sp>
        <p:nvSpPr>
          <p:cNvPr id="11" name="Rectangle 10">
            <a:extLst>
              <a:ext uri="{FF2B5EF4-FFF2-40B4-BE49-F238E27FC236}">
                <a16:creationId xmlns:a16="http://schemas.microsoft.com/office/drawing/2014/main" id="{9C7889F3-E7E9-A54D-80D4-C9937ED7C5AA}"/>
              </a:ext>
            </a:extLst>
          </p:cNvPr>
          <p:cNvSpPr/>
          <p:nvPr/>
        </p:nvSpPr>
        <p:spPr>
          <a:xfrm>
            <a:off x="4268365" y="4662767"/>
            <a:ext cx="1784656" cy="523220"/>
          </a:xfrm>
          <a:prstGeom prst="rect">
            <a:avLst/>
          </a:prstGeom>
        </p:spPr>
        <p:txBody>
          <a:bodyPr wrap="none">
            <a:spAutoFit/>
          </a:bodyPr>
          <a:lstStyle/>
          <a:p>
            <a:r>
              <a:rPr lang="en-US" sz="1600" dirty="0" err="1"/>
              <a:t>MeanShift</a:t>
            </a:r>
            <a:endParaRPr lang="en-US" sz="1600" dirty="0"/>
          </a:p>
          <a:p>
            <a:r>
              <a:rPr lang="en-US" sz="1200" dirty="0"/>
              <a:t>Bandwidth = quantile 0.3 </a:t>
            </a:r>
          </a:p>
        </p:txBody>
      </p:sp>
      <p:pic>
        <p:nvPicPr>
          <p:cNvPr id="12" name="Picture 11">
            <a:extLst>
              <a:ext uri="{FF2B5EF4-FFF2-40B4-BE49-F238E27FC236}">
                <a16:creationId xmlns:a16="http://schemas.microsoft.com/office/drawing/2014/main" id="{AD0E09F9-08F5-124D-B73D-763D56BA95AD}"/>
              </a:ext>
            </a:extLst>
          </p:cNvPr>
          <p:cNvPicPr>
            <a:picLocks noChangeAspect="1"/>
          </p:cNvPicPr>
          <p:nvPr/>
        </p:nvPicPr>
        <p:blipFill>
          <a:blip r:embed="rId6"/>
          <a:stretch>
            <a:fillRect/>
          </a:stretch>
        </p:blipFill>
        <p:spPr>
          <a:xfrm>
            <a:off x="4112704" y="1024162"/>
            <a:ext cx="3414734" cy="1751468"/>
          </a:xfrm>
          <a:prstGeom prst="rect">
            <a:avLst/>
          </a:prstGeom>
        </p:spPr>
      </p:pic>
      <p:pic>
        <p:nvPicPr>
          <p:cNvPr id="13" name="Picture 12">
            <a:extLst>
              <a:ext uri="{FF2B5EF4-FFF2-40B4-BE49-F238E27FC236}">
                <a16:creationId xmlns:a16="http://schemas.microsoft.com/office/drawing/2014/main" id="{978EDED7-6FEA-4746-8E73-F20F628EC206}"/>
              </a:ext>
            </a:extLst>
          </p:cNvPr>
          <p:cNvPicPr>
            <a:picLocks noChangeAspect="1"/>
          </p:cNvPicPr>
          <p:nvPr/>
        </p:nvPicPr>
        <p:blipFill>
          <a:blip r:embed="rId7"/>
          <a:stretch>
            <a:fillRect/>
          </a:stretch>
        </p:blipFill>
        <p:spPr>
          <a:xfrm>
            <a:off x="4112704" y="3078311"/>
            <a:ext cx="3296547" cy="1678573"/>
          </a:xfrm>
          <a:prstGeom prst="rect">
            <a:avLst/>
          </a:prstGeom>
        </p:spPr>
      </p:pic>
      <p:sp>
        <p:nvSpPr>
          <p:cNvPr id="14" name="Rectangle 13">
            <a:extLst>
              <a:ext uri="{FF2B5EF4-FFF2-40B4-BE49-F238E27FC236}">
                <a16:creationId xmlns:a16="http://schemas.microsoft.com/office/drawing/2014/main" id="{FE79491E-7F91-5242-AEF8-F4FEB42BCE76}"/>
              </a:ext>
            </a:extLst>
          </p:cNvPr>
          <p:cNvSpPr/>
          <p:nvPr/>
        </p:nvSpPr>
        <p:spPr>
          <a:xfrm>
            <a:off x="4267332" y="649592"/>
            <a:ext cx="3227447" cy="523220"/>
          </a:xfrm>
          <a:prstGeom prst="rect">
            <a:avLst/>
          </a:prstGeom>
        </p:spPr>
        <p:txBody>
          <a:bodyPr wrap="square">
            <a:spAutoFit/>
          </a:bodyPr>
          <a:lstStyle/>
          <a:p>
            <a:r>
              <a:rPr lang="en-US" sz="1600" dirty="0"/>
              <a:t>Spectral Clustering</a:t>
            </a:r>
          </a:p>
          <a:p>
            <a:r>
              <a:rPr lang="en-US" sz="1200" dirty="0"/>
              <a:t>n cluster = 10, </a:t>
            </a:r>
            <a:r>
              <a:rPr lang="en-US" sz="1200" dirty="0" err="1"/>
              <a:t>eigen_solver</a:t>
            </a:r>
            <a:r>
              <a:rPr lang="en-US" sz="1200" dirty="0"/>
              <a:t>='</a:t>
            </a:r>
            <a:r>
              <a:rPr lang="en-US" sz="1200" dirty="0" err="1"/>
              <a:t>arpack</a:t>
            </a:r>
            <a:r>
              <a:rPr lang="en-US" sz="1200" dirty="0"/>
              <a:t>'</a:t>
            </a:r>
          </a:p>
        </p:txBody>
      </p:sp>
      <p:sp>
        <p:nvSpPr>
          <p:cNvPr id="15" name="Rectangle 14">
            <a:extLst>
              <a:ext uri="{FF2B5EF4-FFF2-40B4-BE49-F238E27FC236}">
                <a16:creationId xmlns:a16="http://schemas.microsoft.com/office/drawing/2014/main" id="{7E7EFC6D-5FDC-E549-B677-451FBB3C552D}"/>
              </a:ext>
            </a:extLst>
          </p:cNvPr>
          <p:cNvSpPr/>
          <p:nvPr/>
        </p:nvSpPr>
        <p:spPr>
          <a:xfrm>
            <a:off x="4295066" y="2685386"/>
            <a:ext cx="1996124" cy="523220"/>
          </a:xfrm>
          <a:prstGeom prst="rect">
            <a:avLst/>
          </a:prstGeom>
        </p:spPr>
        <p:txBody>
          <a:bodyPr wrap="none">
            <a:spAutoFit/>
          </a:bodyPr>
          <a:lstStyle/>
          <a:p>
            <a:r>
              <a:rPr lang="en-US" sz="1600" dirty="0"/>
              <a:t>Ward</a:t>
            </a:r>
          </a:p>
          <a:p>
            <a:r>
              <a:rPr lang="en-US" sz="1200" dirty="0"/>
              <a:t>n cluster = 10, linkage='ward'</a:t>
            </a:r>
          </a:p>
        </p:txBody>
      </p:sp>
      <p:pic>
        <p:nvPicPr>
          <p:cNvPr id="18" name="Picture 17">
            <a:extLst>
              <a:ext uri="{FF2B5EF4-FFF2-40B4-BE49-F238E27FC236}">
                <a16:creationId xmlns:a16="http://schemas.microsoft.com/office/drawing/2014/main" id="{25F87883-2B27-3846-9214-ED718F57A431}"/>
              </a:ext>
            </a:extLst>
          </p:cNvPr>
          <p:cNvPicPr>
            <a:picLocks noChangeAspect="1"/>
          </p:cNvPicPr>
          <p:nvPr/>
        </p:nvPicPr>
        <p:blipFill>
          <a:blip r:embed="rId8"/>
          <a:stretch>
            <a:fillRect/>
          </a:stretch>
        </p:blipFill>
        <p:spPr>
          <a:xfrm>
            <a:off x="8047924" y="5066615"/>
            <a:ext cx="3414734" cy="1779687"/>
          </a:xfrm>
          <a:prstGeom prst="rect">
            <a:avLst/>
          </a:prstGeom>
        </p:spPr>
      </p:pic>
      <p:pic>
        <p:nvPicPr>
          <p:cNvPr id="20" name="Picture 19">
            <a:extLst>
              <a:ext uri="{FF2B5EF4-FFF2-40B4-BE49-F238E27FC236}">
                <a16:creationId xmlns:a16="http://schemas.microsoft.com/office/drawing/2014/main" id="{60A95760-EEE0-EA47-B86B-EC994F809500}"/>
              </a:ext>
            </a:extLst>
          </p:cNvPr>
          <p:cNvPicPr>
            <a:picLocks noChangeAspect="1"/>
          </p:cNvPicPr>
          <p:nvPr/>
        </p:nvPicPr>
        <p:blipFill>
          <a:blip r:embed="rId9"/>
          <a:stretch>
            <a:fillRect/>
          </a:stretch>
        </p:blipFill>
        <p:spPr>
          <a:xfrm>
            <a:off x="8047924" y="1036439"/>
            <a:ext cx="3414734" cy="1745029"/>
          </a:xfrm>
          <a:prstGeom prst="rect">
            <a:avLst/>
          </a:prstGeom>
        </p:spPr>
      </p:pic>
      <p:pic>
        <p:nvPicPr>
          <p:cNvPr id="21" name="Picture 20">
            <a:extLst>
              <a:ext uri="{FF2B5EF4-FFF2-40B4-BE49-F238E27FC236}">
                <a16:creationId xmlns:a16="http://schemas.microsoft.com/office/drawing/2014/main" id="{754D3F21-6512-5A44-95AA-EA573CB0E9C6}"/>
              </a:ext>
            </a:extLst>
          </p:cNvPr>
          <p:cNvPicPr>
            <a:picLocks noChangeAspect="1"/>
          </p:cNvPicPr>
          <p:nvPr/>
        </p:nvPicPr>
        <p:blipFill>
          <a:blip r:embed="rId10"/>
          <a:stretch>
            <a:fillRect/>
          </a:stretch>
        </p:blipFill>
        <p:spPr>
          <a:xfrm>
            <a:off x="8047924" y="3078310"/>
            <a:ext cx="3414734" cy="1797885"/>
          </a:xfrm>
          <a:prstGeom prst="rect">
            <a:avLst/>
          </a:prstGeom>
        </p:spPr>
      </p:pic>
      <p:sp>
        <p:nvSpPr>
          <p:cNvPr id="23" name="Rectangle 22">
            <a:extLst>
              <a:ext uri="{FF2B5EF4-FFF2-40B4-BE49-F238E27FC236}">
                <a16:creationId xmlns:a16="http://schemas.microsoft.com/office/drawing/2014/main" id="{653A8732-6FAF-7249-90D8-F7E757ECFE5D}"/>
              </a:ext>
            </a:extLst>
          </p:cNvPr>
          <p:cNvSpPr/>
          <p:nvPr/>
        </p:nvSpPr>
        <p:spPr>
          <a:xfrm>
            <a:off x="8247528" y="2674500"/>
            <a:ext cx="2426049" cy="523220"/>
          </a:xfrm>
          <a:prstGeom prst="rect">
            <a:avLst/>
          </a:prstGeom>
        </p:spPr>
        <p:txBody>
          <a:bodyPr wrap="none">
            <a:spAutoFit/>
          </a:bodyPr>
          <a:lstStyle/>
          <a:p>
            <a:r>
              <a:rPr lang="en-US" sz="1600" dirty="0"/>
              <a:t>Gaussian Mixture</a:t>
            </a:r>
            <a:br>
              <a:rPr lang="en-US" sz="1600" dirty="0"/>
            </a:br>
            <a:r>
              <a:rPr lang="en-US" sz="1200" dirty="0"/>
              <a:t>n cluster = 10, covariance type = full</a:t>
            </a:r>
            <a:endParaRPr lang="en-US" sz="1600" dirty="0"/>
          </a:p>
        </p:txBody>
      </p:sp>
      <p:sp>
        <p:nvSpPr>
          <p:cNvPr id="24" name="Rectangle 23">
            <a:extLst>
              <a:ext uri="{FF2B5EF4-FFF2-40B4-BE49-F238E27FC236}">
                <a16:creationId xmlns:a16="http://schemas.microsoft.com/office/drawing/2014/main" id="{37BE4086-45DA-E94F-B882-4A042A2EC553}"/>
              </a:ext>
            </a:extLst>
          </p:cNvPr>
          <p:cNvSpPr/>
          <p:nvPr/>
        </p:nvSpPr>
        <p:spPr>
          <a:xfrm>
            <a:off x="8199652" y="622608"/>
            <a:ext cx="1024448" cy="523220"/>
          </a:xfrm>
          <a:prstGeom prst="rect">
            <a:avLst/>
          </a:prstGeom>
        </p:spPr>
        <p:txBody>
          <a:bodyPr wrap="none">
            <a:spAutoFit/>
          </a:bodyPr>
          <a:lstStyle/>
          <a:p>
            <a:r>
              <a:rPr lang="en-US" sz="1600" dirty="0"/>
              <a:t>Birch</a:t>
            </a:r>
          </a:p>
          <a:p>
            <a:r>
              <a:rPr lang="en-US" sz="1200" dirty="0"/>
              <a:t>n cluster = 10</a:t>
            </a:r>
          </a:p>
        </p:txBody>
      </p:sp>
      <p:sp>
        <p:nvSpPr>
          <p:cNvPr id="25" name="Rectangle 24">
            <a:extLst>
              <a:ext uri="{FF2B5EF4-FFF2-40B4-BE49-F238E27FC236}">
                <a16:creationId xmlns:a16="http://schemas.microsoft.com/office/drawing/2014/main" id="{A0FB1F18-064B-D146-BD45-6855883886B9}"/>
              </a:ext>
            </a:extLst>
          </p:cNvPr>
          <p:cNvSpPr/>
          <p:nvPr/>
        </p:nvSpPr>
        <p:spPr>
          <a:xfrm>
            <a:off x="368889" y="633066"/>
            <a:ext cx="1024448" cy="523220"/>
          </a:xfrm>
          <a:prstGeom prst="rect">
            <a:avLst/>
          </a:prstGeom>
        </p:spPr>
        <p:txBody>
          <a:bodyPr wrap="none">
            <a:spAutoFit/>
          </a:bodyPr>
          <a:lstStyle/>
          <a:p>
            <a:r>
              <a:rPr lang="en-US" sz="1600" dirty="0"/>
              <a:t>K-Means</a:t>
            </a:r>
          </a:p>
          <a:p>
            <a:r>
              <a:rPr lang="en-US" sz="1200" dirty="0"/>
              <a:t>n cluster = 10</a:t>
            </a:r>
          </a:p>
        </p:txBody>
      </p:sp>
      <p:sp>
        <p:nvSpPr>
          <p:cNvPr id="26" name="TextBox 25">
            <a:extLst>
              <a:ext uri="{FF2B5EF4-FFF2-40B4-BE49-F238E27FC236}">
                <a16:creationId xmlns:a16="http://schemas.microsoft.com/office/drawing/2014/main" id="{9C9588C8-03FF-214D-BF3C-27B2103E62D1}"/>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Compare Different Clustering Algorithms with Mostly 10 Clusters on PCA 1 &amp; 2 Scatter Plots</a:t>
            </a:r>
          </a:p>
        </p:txBody>
      </p:sp>
      <p:sp>
        <p:nvSpPr>
          <p:cNvPr id="27" name="Rectangle 26">
            <a:extLst>
              <a:ext uri="{FF2B5EF4-FFF2-40B4-BE49-F238E27FC236}">
                <a16:creationId xmlns:a16="http://schemas.microsoft.com/office/drawing/2014/main" id="{06F16F83-D5D6-B749-881C-0CEEC41D1447}"/>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899879-4DC4-894B-B798-76B77421AB31}"/>
              </a:ext>
            </a:extLst>
          </p:cNvPr>
          <p:cNvSpPr/>
          <p:nvPr/>
        </p:nvSpPr>
        <p:spPr>
          <a:xfrm>
            <a:off x="8229763" y="4662379"/>
            <a:ext cx="975780" cy="523220"/>
          </a:xfrm>
          <a:prstGeom prst="rect">
            <a:avLst/>
          </a:prstGeom>
        </p:spPr>
        <p:txBody>
          <a:bodyPr wrap="none">
            <a:spAutoFit/>
          </a:bodyPr>
          <a:lstStyle/>
          <a:p>
            <a:r>
              <a:rPr lang="en-US" sz="1600" dirty="0"/>
              <a:t>DBSCAN</a:t>
            </a:r>
          </a:p>
          <a:p>
            <a:r>
              <a:rPr lang="en-US" sz="1200" dirty="0"/>
              <a:t>Epsilon = 0.3</a:t>
            </a:r>
          </a:p>
        </p:txBody>
      </p:sp>
    </p:spTree>
    <p:extLst>
      <p:ext uri="{BB962C8B-B14F-4D97-AF65-F5344CB8AC3E}">
        <p14:creationId xmlns:p14="http://schemas.microsoft.com/office/powerpoint/2010/main" val="135847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80E0AD-78C7-1842-8E86-A32D460B6BB5}"/>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Compare K-Means Algorithm with 20 Clusters on Different Feature Representation</a:t>
            </a:r>
          </a:p>
        </p:txBody>
      </p:sp>
      <p:sp>
        <p:nvSpPr>
          <p:cNvPr id="6" name="Rectangle 5">
            <a:extLst>
              <a:ext uri="{FF2B5EF4-FFF2-40B4-BE49-F238E27FC236}">
                <a16:creationId xmlns:a16="http://schemas.microsoft.com/office/drawing/2014/main" id="{EB25FDD7-F1F3-5F4B-9E32-DF264B9166C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29AE663-6754-8243-B75A-4C46F498A5F3}"/>
              </a:ext>
            </a:extLst>
          </p:cNvPr>
          <p:cNvPicPr>
            <a:picLocks noChangeAspect="1"/>
          </p:cNvPicPr>
          <p:nvPr/>
        </p:nvPicPr>
        <p:blipFill>
          <a:blip r:embed="rId2"/>
          <a:stretch>
            <a:fillRect/>
          </a:stretch>
        </p:blipFill>
        <p:spPr>
          <a:xfrm>
            <a:off x="198416" y="1303837"/>
            <a:ext cx="3898023" cy="2010256"/>
          </a:xfrm>
          <a:prstGeom prst="rect">
            <a:avLst/>
          </a:prstGeom>
        </p:spPr>
      </p:pic>
      <p:pic>
        <p:nvPicPr>
          <p:cNvPr id="8" name="Picture 7">
            <a:extLst>
              <a:ext uri="{FF2B5EF4-FFF2-40B4-BE49-F238E27FC236}">
                <a16:creationId xmlns:a16="http://schemas.microsoft.com/office/drawing/2014/main" id="{F4B67212-BDF6-1D4F-83B2-43CCB8732C5B}"/>
              </a:ext>
            </a:extLst>
          </p:cNvPr>
          <p:cNvPicPr>
            <a:picLocks noChangeAspect="1"/>
          </p:cNvPicPr>
          <p:nvPr/>
        </p:nvPicPr>
        <p:blipFill>
          <a:blip r:embed="rId3"/>
          <a:stretch>
            <a:fillRect/>
          </a:stretch>
        </p:blipFill>
        <p:spPr>
          <a:xfrm>
            <a:off x="7961804" y="1303838"/>
            <a:ext cx="3825419" cy="1943951"/>
          </a:xfrm>
          <a:prstGeom prst="rect">
            <a:avLst/>
          </a:prstGeom>
        </p:spPr>
      </p:pic>
      <p:pic>
        <p:nvPicPr>
          <p:cNvPr id="9" name="Picture 8">
            <a:extLst>
              <a:ext uri="{FF2B5EF4-FFF2-40B4-BE49-F238E27FC236}">
                <a16:creationId xmlns:a16="http://schemas.microsoft.com/office/drawing/2014/main" id="{DCB29F6C-9F1D-7242-ACF4-373B3D99D881}"/>
              </a:ext>
            </a:extLst>
          </p:cNvPr>
          <p:cNvPicPr>
            <a:picLocks noChangeAspect="1"/>
          </p:cNvPicPr>
          <p:nvPr/>
        </p:nvPicPr>
        <p:blipFill>
          <a:blip r:embed="rId4"/>
          <a:stretch>
            <a:fillRect/>
          </a:stretch>
        </p:blipFill>
        <p:spPr>
          <a:xfrm>
            <a:off x="4063781" y="1303837"/>
            <a:ext cx="3866850" cy="1943952"/>
          </a:xfrm>
          <a:prstGeom prst="rect">
            <a:avLst/>
          </a:prstGeom>
        </p:spPr>
      </p:pic>
      <p:pic>
        <p:nvPicPr>
          <p:cNvPr id="10" name="Picture 9">
            <a:extLst>
              <a:ext uri="{FF2B5EF4-FFF2-40B4-BE49-F238E27FC236}">
                <a16:creationId xmlns:a16="http://schemas.microsoft.com/office/drawing/2014/main" id="{6BED8053-37CE-394A-8C66-4E0A7DD12081}"/>
              </a:ext>
            </a:extLst>
          </p:cNvPr>
          <p:cNvPicPr>
            <a:picLocks noChangeAspect="1"/>
          </p:cNvPicPr>
          <p:nvPr/>
        </p:nvPicPr>
        <p:blipFill>
          <a:blip r:embed="rId5"/>
          <a:stretch>
            <a:fillRect/>
          </a:stretch>
        </p:blipFill>
        <p:spPr>
          <a:xfrm>
            <a:off x="198417" y="3222290"/>
            <a:ext cx="3860588" cy="2877502"/>
          </a:xfrm>
          <a:prstGeom prst="rect">
            <a:avLst/>
          </a:prstGeom>
        </p:spPr>
      </p:pic>
      <p:pic>
        <p:nvPicPr>
          <p:cNvPr id="11" name="Picture 10">
            <a:extLst>
              <a:ext uri="{FF2B5EF4-FFF2-40B4-BE49-F238E27FC236}">
                <a16:creationId xmlns:a16="http://schemas.microsoft.com/office/drawing/2014/main" id="{D33CA6A8-AFC3-F244-B90F-8AA5C7A2B7F4}"/>
              </a:ext>
            </a:extLst>
          </p:cNvPr>
          <p:cNvPicPr>
            <a:picLocks noChangeAspect="1"/>
          </p:cNvPicPr>
          <p:nvPr/>
        </p:nvPicPr>
        <p:blipFill>
          <a:blip r:embed="rId6"/>
          <a:stretch>
            <a:fillRect/>
          </a:stretch>
        </p:blipFill>
        <p:spPr>
          <a:xfrm>
            <a:off x="4162575" y="3250930"/>
            <a:ext cx="3800714" cy="2864931"/>
          </a:xfrm>
          <a:prstGeom prst="rect">
            <a:avLst/>
          </a:prstGeom>
        </p:spPr>
      </p:pic>
      <p:pic>
        <p:nvPicPr>
          <p:cNvPr id="12" name="Picture 11">
            <a:extLst>
              <a:ext uri="{FF2B5EF4-FFF2-40B4-BE49-F238E27FC236}">
                <a16:creationId xmlns:a16="http://schemas.microsoft.com/office/drawing/2014/main" id="{CC0560F2-E599-2149-A574-4BCBFA4A4A75}"/>
              </a:ext>
            </a:extLst>
          </p:cNvPr>
          <p:cNvPicPr>
            <a:picLocks noChangeAspect="1"/>
          </p:cNvPicPr>
          <p:nvPr/>
        </p:nvPicPr>
        <p:blipFill>
          <a:blip r:embed="rId7"/>
          <a:stretch>
            <a:fillRect/>
          </a:stretch>
        </p:blipFill>
        <p:spPr>
          <a:xfrm>
            <a:off x="8066860" y="3250931"/>
            <a:ext cx="3836948" cy="2848862"/>
          </a:xfrm>
          <a:prstGeom prst="rect">
            <a:avLst/>
          </a:prstGeom>
        </p:spPr>
      </p:pic>
      <p:sp>
        <p:nvSpPr>
          <p:cNvPr id="13" name="Rectangle 12">
            <a:extLst>
              <a:ext uri="{FF2B5EF4-FFF2-40B4-BE49-F238E27FC236}">
                <a16:creationId xmlns:a16="http://schemas.microsoft.com/office/drawing/2014/main" id="{0F2D596F-C9E1-3146-8577-E38326BE5A03}"/>
              </a:ext>
            </a:extLst>
          </p:cNvPr>
          <p:cNvSpPr/>
          <p:nvPr/>
        </p:nvSpPr>
        <p:spPr>
          <a:xfrm>
            <a:off x="372119" y="1012230"/>
            <a:ext cx="2742802" cy="338554"/>
          </a:xfrm>
          <a:prstGeom prst="rect">
            <a:avLst/>
          </a:prstGeom>
        </p:spPr>
        <p:txBody>
          <a:bodyPr wrap="none">
            <a:spAutoFit/>
          </a:bodyPr>
          <a:lstStyle/>
          <a:p>
            <a:r>
              <a:rPr lang="en-US" sz="1600" dirty="0"/>
              <a:t>Standard Scale Actual Features</a:t>
            </a:r>
            <a:endParaRPr lang="en-US" sz="1200" dirty="0"/>
          </a:p>
        </p:txBody>
      </p:sp>
      <p:sp>
        <p:nvSpPr>
          <p:cNvPr id="14" name="Rectangle 13">
            <a:extLst>
              <a:ext uri="{FF2B5EF4-FFF2-40B4-BE49-F238E27FC236}">
                <a16:creationId xmlns:a16="http://schemas.microsoft.com/office/drawing/2014/main" id="{A1A91F62-E8C2-6F48-B8D1-B884A9D22494}"/>
              </a:ext>
            </a:extLst>
          </p:cNvPr>
          <p:cNvSpPr/>
          <p:nvPr/>
        </p:nvSpPr>
        <p:spPr>
          <a:xfrm>
            <a:off x="4302800" y="1027458"/>
            <a:ext cx="518091" cy="338554"/>
          </a:xfrm>
          <a:prstGeom prst="rect">
            <a:avLst/>
          </a:prstGeom>
        </p:spPr>
        <p:txBody>
          <a:bodyPr wrap="none">
            <a:spAutoFit/>
          </a:bodyPr>
          <a:lstStyle/>
          <a:p>
            <a:r>
              <a:rPr lang="en-US" sz="1600" dirty="0"/>
              <a:t>PCA</a:t>
            </a:r>
            <a:endParaRPr lang="en-US" sz="1200" dirty="0"/>
          </a:p>
        </p:txBody>
      </p:sp>
      <p:sp>
        <p:nvSpPr>
          <p:cNvPr id="15" name="Rectangle 14">
            <a:extLst>
              <a:ext uri="{FF2B5EF4-FFF2-40B4-BE49-F238E27FC236}">
                <a16:creationId xmlns:a16="http://schemas.microsoft.com/office/drawing/2014/main" id="{3ED96AE0-8C90-7F4E-8075-580E58C78AB6}"/>
              </a:ext>
            </a:extLst>
          </p:cNvPr>
          <p:cNvSpPr/>
          <p:nvPr/>
        </p:nvSpPr>
        <p:spPr>
          <a:xfrm>
            <a:off x="8206998" y="1027458"/>
            <a:ext cx="611642" cy="338554"/>
          </a:xfrm>
          <a:prstGeom prst="rect">
            <a:avLst/>
          </a:prstGeom>
        </p:spPr>
        <p:txBody>
          <a:bodyPr wrap="none">
            <a:spAutoFit/>
          </a:bodyPr>
          <a:lstStyle/>
          <a:p>
            <a:r>
              <a:rPr lang="en-US" sz="1600" dirty="0"/>
              <a:t>TSNE</a:t>
            </a:r>
            <a:endParaRPr lang="en-US" sz="1200" dirty="0"/>
          </a:p>
        </p:txBody>
      </p:sp>
      <p:sp>
        <p:nvSpPr>
          <p:cNvPr id="18" name="Rectangle 17">
            <a:extLst>
              <a:ext uri="{FF2B5EF4-FFF2-40B4-BE49-F238E27FC236}">
                <a16:creationId xmlns:a16="http://schemas.microsoft.com/office/drawing/2014/main" id="{AA8E36BC-CCCE-5249-98FE-E4C71F400D44}"/>
              </a:ext>
            </a:extLst>
          </p:cNvPr>
          <p:cNvSpPr/>
          <p:nvPr/>
        </p:nvSpPr>
        <p:spPr>
          <a:xfrm>
            <a:off x="223162" y="6121915"/>
            <a:ext cx="3648884" cy="461665"/>
          </a:xfrm>
          <a:prstGeom prst="rect">
            <a:avLst/>
          </a:prstGeom>
        </p:spPr>
        <p:txBody>
          <a:bodyPr wrap="none">
            <a:spAutoFit/>
          </a:bodyPr>
          <a:lstStyle/>
          <a:p>
            <a:pPr fontAlgn="ctr"/>
            <a:r>
              <a:rPr lang="en-AU" sz="1200" dirty="0"/>
              <a:t>18: Australian Capital Territory – Taylor</a:t>
            </a:r>
          </a:p>
          <a:p>
            <a:pPr fontAlgn="ctr"/>
            <a:r>
              <a:rPr lang="en-AU" sz="1200" dirty="0"/>
              <a:t>11: New South Wales - Sydney - Haymarket - The Rocks </a:t>
            </a:r>
          </a:p>
        </p:txBody>
      </p:sp>
      <p:sp>
        <p:nvSpPr>
          <p:cNvPr id="19" name="Rectangle 18">
            <a:extLst>
              <a:ext uri="{FF2B5EF4-FFF2-40B4-BE49-F238E27FC236}">
                <a16:creationId xmlns:a16="http://schemas.microsoft.com/office/drawing/2014/main" id="{B882D38B-D41F-2243-B85B-32A80AE9E560}"/>
              </a:ext>
            </a:extLst>
          </p:cNvPr>
          <p:cNvSpPr/>
          <p:nvPr/>
        </p:nvSpPr>
        <p:spPr>
          <a:xfrm>
            <a:off x="4302800" y="6091138"/>
            <a:ext cx="3613618" cy="646331"/>
          </a:xfrm>
          <a:prstGeom prst="rect">
            <a:avLst/>
          </a:prstGeom>
        </p:spPr>
        <p:txBody>
          <a:bodyPr wrap="none">
            <a:spAutoFit/>
          </a:bodyPr>
          <a:lstStyle/>
          <a:p>
            <a:pPr fontAlgn="ctr"/>
            <a:r>
              <a:rPr lang="en-AU" sz="1200" dirty="0"/>
              <a:t>18: Australian Capital Territory – Taylor</a:t>
            </a:r>
          </a:p>
          <a:p>
            <a:pPr fontAlgn="ctr"/>
            <a:r>
              <a:rPr lang="en-AU" sz="1200" dirty="0"/>
              <a:t>13: New South Wales - Sydney - Haymarket - The Rocks</a:t>
            </a:r>
          </a:p>
          <a:p>
            <a:pPr fontAlgn="ctr"/>
            <a:r>
              <a:rPr lang="en-AU" sz="1200" dirty="0"/>
              <a:t>       Victoria - Melbourne </a:t>
            </a:r>
          </a:p>
        </p:txBody>
      </p:sp>
    </p:spTree>
    <p:extLst>
      <p:ext uri="{BB962C8B-B14F-4D97-AF65-F5344CB8AC3E}">
        <p14:creationId xmlns:p14="http://schemas.microsoft.com/office/powerpoint/2010/main" val="2637794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F08E8-A7B6-C644-996A-87E7F5609B10}"/>
              </a:ext>
            </a:extLst>
          </p:cNvPr>
          <p:cNvSpPr txBox="1"/>
          <p:nvPr/>
        </p:nvSpPr>
        <p:spPr>
          <a:xfrm>
            <a:off x="351884" y="215316"/>
            <a:ext cx="1175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Compare Results on Small Cluster Size</a:t>
            </a:r>
          </a:p>
        </p:txBody>
      </p:sp>
      <p:sp>
        <p:nvSpPr>
          <p:cNvPr id="5" name="Rectangle 4">
            <a:extLst>
              <a:ext uri="{FF2B5EF4-FFF2-40B4-BE49-F238E27FC236}">
                <a16:creationId xmlns:a16="http://schemas.microsoft.com/office/drawing/2014/main" id="{6D44B496-C318-6B42-A05A-377159DED24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AAF5E1-AF86-794A-91CE-EA36209051FD}"/>
              </a:ext>
            </a:extLst>
          </p:cNvPr>
          <p:cNvSpPr/>
          <p:nvPr/>
        </p:nvSpPr>
        <p:spPr>
          <a:xfrm>
            <a:off x="351884" y="2142684"/>
            <a:ext cx="4130554" cy="523220"/>
          </a:xfrm>
          <a:prstGeom prst="rect">
            <a:avLst/>
          </a:prstGeom>
        </p:spPr>
        <p:txBody>
          <a:bodyPr wrap="none">
            <a:spAutoFit/>
          </a:bodyPr>
          <a:lstStyle/>
          <a:p>
            <a:pPr fontAlgn="ctr"/>
            <a:r>
              <a:rPr lang="en-AU" sz="1400" dirty="0"/>
              <a:t>1 : Australian Capital Territory – Taylor</a:t>
            </a:r>
          </a:p>
          <a:p>
            <a:pPr fontAlgn="ctr"/>
            <a:r>
              <a:rPr lang="en-AU" sz="1400" dirty="0"/>
              <a:t>2 : New South Wales - Sydney - Haymarket - The Rocks </a:t>
            </a:r>
          </a:p>
        </p:txBody>
      </p:sp>
      <p:sp>
        <p:nvSpPr>
          <p:cNvPr id="7" name="Rectangle 6">
            <a:extLst>
              <a:ext uri="{FF2B5EF4-FFF2-40B4-BE49-F238E27FC236}">
                <a16:creationId xmlns:a16="http://schemas.microsoft.com/office/drawing/2014/main" id="{CE81B77A-2FF2-E94F-8671-8E61DCC59E13}"/>
              </a:ext>
            </a:extLst>
          </p:cNvPr>
          <p:cNvSpPr/>
          <p:nvPr/>
        </p:nvSpPr>
        <p:spPr>
          <a:xfrm>
            <a:off x="351884" y="1814127"/>
            <a:ext cx="3252237" cy="338554"/>
          </a:xfrm>
          <a:prstGeom prst="rect">
            <a:avLst/>
          </a:prstGeom>
        </p:spPr>
        <p:txBody>
          <a:bodyPr wrap="none">
            <a:spAutoFit/>
          </a:bodyPr>
          <a:lstStyle/>
          <a:p>
            <a:r>
              <a:rPr lang="en-US" sz="1600" b="1" dirty="0"/>
              <a:t>K-Means Scaled Features 20 clusters</a:t>
            </a:r>
            <a:endParaRPr lang="en-US" sz="1200" b="1" dirty="0"/>
          </a:p>
        </p:txBody>
      </p:sp>
      <p:sp>
        <p:nvSpPr>
          <p:cNvPr id="8" name="Rectangle 7">
            <a:extLst>
              <a:ext uri="{FF2B5EF4-FFF2-40B4-BE49-F238E27FC236}">
                <a16:creationId xmlns:a16="http://schemas.microsoft.com/office/drawing/2014/main" id="{4D08F930-AA3C-054B-BCDC-4BB708882CE8}"/>
              </a:ext>
            </a:extLst>
          </p:cNvPr>
          <p:cNvSpPr/>
          <p:nvPr/>
        </p:nvSpPr>
        <p:spPr>
          <a:xfrm>
            <a:off x="351884" y="2745797"/>
            <a:ext cx="3048270" cy="338554"/>
          </a:xfrm>
          <a:prstGeom prst="rect">
            <a:avLst/>
          </a:prstGeom>
        </p:spPr>
        <p:txBody>
          <a:bodyPr wrap="none">
            <a:spAutoFit/>
          </a:bodyPr>
          <a:lstStyle/>
          <a:p>
            <a:r>
              <a:rPr lang="en-US" sz="1600" b="1" dirty="0"/>
              <a:t>K-Means PCA Features 20 clusters</a:t>
            </a:r>
            <a:endParaRPr lang="en-US" sz="1200" b="1" dirty="0"/>
          </a:p>
        </p:txBody>
      </p:sp>
      <p:sp>
        <p:nvSpPr>
          <p:cNvPr id="9" name="Rectangle 8">
            <a:extLst>
              <a:ext uri="{FF2B5EF4-FFF2-40B4-BE49-F238E27FC236}">
                <a16:creationId xmlns:a16="http://schemas.microsoft.com/office/drawing/2014/main" id="{583BDECC-0B4E-C74A-A447-96797A9445FA}"/>
              </a:ext>
            </a:extLst>
          </p:cNvPr>
          <p:cNvSpPr/>
          <p:nvPr/>
        </p:nvSpPr>
        <p:spPr>
          <a:xfrm>
            <a:off x="351884" y="3053574"/>
            <a:ext cx="4130554" cy="738664"/>
          </a:xfrm>
          <a:prstGeom prst="rect">
            <a:avLst/>
          </a:prstGeom>
        </p:spPr>
        <p:txBody>
          <a:bodyPr wrap="none">
            <a:spAutoFit/>
          </a:bodyPr>
          <a:lstStyle/>
          <a:p>
            <a:pPr fontAlgn="ctr"/>
            <a:r>
              <a:rPr lang="en-AU" sz="1400" dirty="0"/>
              <a:t>1 : Australian Capital Territory – Taylor</a:t>
            </a:r>
          </a:p>
          <a:p>
            <a:pPr fontAlgn="ctr"/>
            <a:r>
              <a:rPr lang="en-AU" sz="1400" dirty="0"/>
              <a:t>2 : New South Wales - Sydney - Haymarket - The Rocks</a:t>
            </a:r>
          </a:p>
          <a:p>
            <a:pPr fontAlgn="ctr"/>
            <a:r>
              <a:rPr lang="en-AU" sz="1400" dirty="0"/>
              <a:t>      Victoria - Melbourne </a:t>
            </a:r>
          </a:p>
        </p:txBody>
      </p:sp>
      <p:sp>
        <p:nvSpPr>
          <p:cNvPr id="10" name="Rectangle 9">
            <a:extLst>
              <a:ext uri="{FF2B5EF4-FFF2-40B4-BE49-F238E27FC236}">
                <a16:creationId xmlns:a16="http://schemas.microsoft.com/office/drawing/2014/main" id="{6B302BEC-61A2-F142-88BF-1EBDA880EA7C}"/>
              </a:ext>
            </a:extLst>
          </p:cNvPr>
          <p:cNvSpPr/>
          <p:nvPr/>
        </p:nvSpPr>
        <p:spPr>
          <a:xfrm>
            <a:off x="351884" y="3893810"/>
            <a:ext cx="2629246" cy="338554"/>
          </a:xfrm>
          <a:prstGeom prst="rect">
            <a:avLst/>
          </a:prstGeom>
        </p:spPr>
        <p:txBody>
          <a:bodyPr wrap="none">
            <a:spAutoFit/>
          </a:bodyPr>
          <a:lstStyle/>
          <a:p>
            <a:r>
              <a:rPr lang="en-US" sz="1600" b="1" dirty="0"/>
              <a:t>Gaussian Mixture 10 clusters</a:t>
            </a:r>
            <a:endParaRPr lang="en-US" sz="1200" b="1" dirty="0"/>
          </a:p>
        </p:txBody>
      </p:sp>
      <p:sp>
        <p:nvSpPr>
          <p:cNvPr id="11" name="Rectangle 10">
            <a:extLst>
              <a:ext uri="{FF2B5EF4-FFF2-40B4-BE49-F238E27FC236}">
                <a16:creationId xmlns:a16="http://schemas.microsoft.com/office/drawing/2014/main" id="{58017E6B-30E6-9440-8EDE-E6D02D22A2DA}"/>
              </a:ext>
            </a:extLst>
          </p:cNvPr>
          <p:cNvSpPr/>
          <p:nvPr/>
        </p:nvSpPr>
        <p:spPr>
          <a:xfrm>
            <a:off x="351884" y="4215375"/>
            <a:ext cx="2963953" cy="307777"/>
          </a:xfrm>
          <a:prstGeom prst="rect">
            <a:avLst/>
          </a:prstGeom>
        </p:spPr>
        <p:txBody>
          <a:bodyPr wrap="none">
            <a:spAutoFit/>
          </a:bodyPr>
          <a:lstStyle/>
          <a:p>
            <a:pPr fontAlgn="ctr"/>
            <a:r>
              <a:rPr lang="en-AU" sz="1400" dirty="0"/>
              <a:t>1 : Australian Capital Territory – Taylor</a:t>
            </a:r>
          </a:p>
        </p:txBody>
      </p:sp>
      <p:sp>
        <p:nvSpPr>
          <p:cNvPr id="12" name="Rectangle 11">
            <a:extLst>
              <a:ext uri="{FF2B5EF4-FFF2-40B4-BE49-F238E27FC236}">
                <a16:creationId xmlns:a16="http://schemas.microsoft.com/office/drawing/2014/main" id="{96FF77C7-A50F-F544-B316-46EB9907FF0B}"/>
              </a:ext>
            </a:extLst>
          </p:cNvPr>
          <p:cNvSpPr/>
          <p:nvPr/>
        </p:nvSpPr>
        <p:spPr>
          <a:xfrm>
            <a:off x="351884" y="4621010"/>
            <a:ext cx="1569084" cy="338554"/>
          </a:xfrm>
          <a:prstGeom prst="rect">
            <a:avLst/>
          </a:prstGeom>
        </p:spPr>
        <p:txBody>
          <a:bodyPr wrap="none">
            <a:spAutoFit/>
          </a:bodyPr>
          <a:lstStyle/>
          <a:p>
            <a:r>
              <a:rPr lang="en-US" sz="1600" b="1" dirty="0"/>
              <a:t>Birch 10 clusters</a:t>
            </a:r>
            <a:endParaRPr lang="en-US" sz="1200" b="1" dirty="0"/>
          </a:p>
        </p:txBody>
      </p:sp>
      <p:sp>
        <p:nvSpPr>
          <p:cNvPr id="13" name="Rectangle 12">
            <a:extLst>
              <a:ext uri="{FF2B5EF4-FFF2-40B4-BE49-F238E27FC236}">
                <a16:creationId xmlns:a16="http://schemas.microsoft.com/office/drawing/2014/main" id="{8B8883EF-391A-8E45-9CE5-947046E4A244}"/>
              </a:ext>
            </a:extLst>
          </p:cNvPr>
          <p:cNvSpPr/>
          <p:nvPr/>
        </p:nvSpPr>
        <p:spPr>
          <a:xfrm>
            <a:off x="351884" y="4928787"/>
            <a:ext cx="4130554" cy="738664"/>
          </a:xfrm>
          <a:prstGeom prst="rect">
            <a:avLst/>
          </a:prstGeom>
        </p:spPr>
        <p:txBody>
          <a:bodyPr wrap="none">
            <a:spAutoFit/>
          </a:bodyPr>
          <a:lstStyle/>
          <a:p>
            <a:pPr fontAlgn="ctr"/>
            <a:r>
              <a:rPr lang="en-AU" sz="1400" dirty="0"/>
              <a:t>1 : Australian Capital Territory – Taylor</a:t>
            </a:r>
          </a:p>
          <a:p>
            <a:pPr fontAlgn="ctr"/>
            <a:r>
              <a:rPr lang="en-AU" sz="1400" dirty="0"/>
              <a:t>2 : New South Wales - Sydney - Haymarket - The Rocks</a:t>
            </a:r>
          </a:p>
          <a:p>
            <a:pPr fontAlgn="ctr"/>
            <a:r>
              <a:rPr lang="en-AU" sz="1400" dirty="0"/>
              <a:t>      Victoria - Melbourne </a:t>
            </a:r>
          </a:p>
        </p:txBody>
      </p:sp>
      <p:sp>
        <p:nvSpPr>
          <p:cNvPr id="18" name="Rectangle 17">
            <a:extLst>
              <a:ext uri="{FF2B5EF4-FFF2-40B4-BE49-F238E27FC236}">
                <a16:creationId xmlns:a16="http://schemas.microsoft.com/office/drawing/2014/main" id="{F948F105-19D4-9949-A245-5F4429DF29C4}"/>
              </a:ext>
            </a:extLst>
          </p:cNvPr>
          <p:cNvSpPr/>
          <p:nvPr/>
        </p:nvSpPr>
        <p:spPr>
          <a:xfrm>
            <a:off x="8403141" y="1150722"/>
            <a:ext cx="3915309" cy="1384995"/>
          </a:xfrm>
          <a:prstGeom prst="rect">
            <a:avLst/>
          </a:prstGeom>
        </p:spPr>
        <p:txBody>
          <a:bodyPr wrap="square">
            <a:spAutoFit/>
          </a:bodyPr>
          <a:lstStyle/>
          <a:p>
            <a:r>
              <a:rPr lang="en-US" sz="1400" dirty="0"/>
              <a:t>1 : New South Wales - </a:t>
            </a:r>
            <a:r>
              <a:rPr lang="en-US" sz="1400" dirty="0" err="1"/>
              <a:t>Wollangambe</a:t>
            </a:r>
            <a:r>
              <a:rPr lang="en-US" sz="1400" dirty="0"/>
              <a:t> - Wollemi</a:t>
            </a:r>
          </a:p>
          <a:p>
            <a:pPr indent="227013"/>
            <a:r>
              <a:rPr lang="en-US" sz="1400" dirty="0"/>
              <a:t>New South Wales - Centennial Park</a:t>
            </a:r>
          </a:p>
          <a:p>
            <a:pPr indent="227013"/>
            <a:r>
              <a:rPr lang="en-US" sz="1400" dirty="0"/>
              <a:t>Victoria - West Melbourne</a:t>
            </a:r>
          </a:p>
          <a:p>
            <a:pPr indent="227013"/>
            <a:r>
              <a:rPr lang="en-US" sz="1400" dirty="0"/>
              <a:t>South Australia - Happy Valley Reservoir</a:t>
            </a:r>
          </a:p>
          <a:p>
            <a:pPr indent="227013"/>
            <a:r>
              <a:rPr lang="en-US" sz="1400" dirty="0"/>
              <a:t>South Australia - </a:t>
            </a:r>
            <a:r>
              <a:rPr lang="en-US" sz="1400" dirty="0" err="1"/>
              <a:t>Whyalla</a:t>
            </a:r>
            <a:r>
              <a:rPr lang="en-US" sz="1400" dirty="0"/>
              <a:t> - North</a:t>
            </a:r>
          </a:p>
          <a:p>
            <a:pPr indent="227013"/>
            <a:r>
              <a:rPr lang="en-US" sz="1400" dirty="0"/>
              <a:t>Western Australia - Trafalgar (WA)</a:t>
            </a:r>
          </a:p>
        </p:txBody>
      </p:sp>
      <p:sp>
        <p:nvSpPr>
          <p:cNvPr id="19" name="Rectangle 18">
            <a:extLst>
              <a:ext uri="{FF2B5EF4-FFF2-40B4-BE49-F238E27FC236}">
                <a16:creationId xmlns:a16="http://schemas.microsoft.com/office/drawing/2014/main" id="{713D9E7A-08AF-0341-995D-B60243DC66E5}"/>
              </a:ext>
            </a:extLst>
          </p:cNvPr>
          <p:cNvSpPr/>
          <p:nvPr/>
        </p:nvSpPr>
        <p:spPr>
          <a:xfrm>
            <a:off x="8403141" y="888204"/>
            <a:ext cx="1866793" cy="338554"/>
          </a:xfrm>
          <a:prstGeom prst="rect">
            <a:avLst/>
          </a:prstGeom>
        </p:spPr>
        <p:txBody>
          <a:bodyPr wrap="none">
            <a:spAutoFit/>
          </a:bodyPr>
          <a:lstStyle/>
          <a:p>
            <a:r>
              <a:rPr lang="en-US" sz="1600" b="1" dirty="0"/>
              <a:t>DBSCAN epsilon 0.3</a:t>
            </a:r>
            <a:endParaRPr lang="en-US" sz="1200" b="1" dirty="0"/>
          </a:p>
        </p:txBody>
      </p:sp>
      <p:sp>
        <p:nvSpPr>
          <p:cNvPr id="20" name="Rectangle 19">
            <a:extLst>
              <a:ext uri="{FF2B5EF4-FFF2-40B4-BE49-F238E27FC236}">
                <a16:creationId xmlns:a16="http://schemas.microsoft.com/office/drawing/2014/main" id="{F5AE1F15-AF27-DF4B-A7EF-2EDD1DB8CC07}"/>
              </a:ext>
            </a:extLst>
          </p:cNvPr>
          <p:cNvSpPr/>
          <p:nvPr/>
        </p:nvSpPr>
        <p:spPr>
          <a:xfrm>
            <a:off x="362770" y="6026496"/>
            <a:ext cx="4191468" cy="523220"/>
          </a:xfrm>
          <a:prstGeom prst="rect">
            <a:avLst/>
          </a:prstGeom>
        </p:spPr>
        <p:txBody>
          <a:bodyPr wrap="none">
            <a:spAutoFit/>
          </a:bodyPr>
          <a:lstStyle/>
          <a:p>
            <a:pPr fontAlgn="ctr"/>
            <a:r>
              <a:rPr lang="en-AU" sz="1400" dirty="0"/>
              <a:t>9 : Australian Capital Territory – Taylor</a:t>
            </a:r>
          </a:p>
          <a:p>
            <a:pPr fontAlgn="ctr"/>
            <a:r>
              <a:rPr lang="en-AU" sz="1400" dirty="0"/>
              <a:t>     New South Wales - Sydney - Haymarket - The Rocks </a:t>
            </a:r>
          </a:p>
        </p:txBody>
      </p:sp>
      <p:sp>
        <p:nvSpPr>
          <p:cNvPr id="21" name="Rectangle 20">
            <a:extLst>
              <a:ext uri="{FF2B5EF4-FFF2-40B4-BE49-F238E27FC236}">
                <a16:creationId xmlns:a16="http://schemas.microsoft.com/office/drawing/2014/main" id="{124DF7F7-DAA0-3E4B-9D75-DE14AD680AED}"/>
              </a:ext>
            </a:extLst>
          </p:cNvPr>
          <p:cNvSpPr/>
          <p:nvPr/>
        </p:nvSpPr>
        <p:spPr>
          <a:xfrm>
            <a:off x="362770" y="5697939"/>
            <a:ext cx="1597297" cy="338554"/>
          </a:xfrm>
          <a:prstGeom prst="rect">
            <a:avLst/>
          </a:prstGeom>
        </p:spPr>
        <p:txBody>
          <a:bodyPr wrap="none">
            <a:spAutoFit/>
          </a:bodyPr>
          <a:lstStyle/>
          <a:p>
            <a:r>
              <a:rPr lang="en-US" sz="1600" b="1" dirty="0"/>
              <a:t>Ward 10 clusters</a:t>
            </a:r>
            <a:endParaRPr lang="en-US" sz="1200" b="1" dirty="0"/>
          </a:p>
        </p:txBody>
      </p:sp>
      <p:sp>
        <p:nvSpPr>
          <p:cNvPr id="22" name="Rectangle 21">
            <a:extLst>
              <a:ext uri="{FF2B5EF4-FFF2-40B4-BE49-F238E27FC236}">
                <a16:creationId xmlns:a16="http://schemas.microsoft.com/office/drawing/2014/main" id="{321D5BCD-5778-0A43-BB45-C5A22C828734}"/>
              </a:ext>
            </a:extLst>
          </p:cNvPr>
          <p:cNvSpPr/>
          <p:nvPr/>
        </p:nvSpPr>
        <p:spPr>
          <a:xfrm>
            <a:off x="4760598" y="1233316"/>
            <a:ext cx="3415679" cy="2893100"/>
          </a:xfrm>
          <a:prstGeom prst="rect">
            <a:avLst/>
          </a:prstGeom>
        </p:spPr>
        <p:txBody>
          <a:bodyPr wrap="none">
            <a:spAutoFit/>
          </a:bodyPr>
          <a:lstStyle/>
          <a:p>
            <a:pPr fontAlgn="ctr"/>
            <a:r>
              <a:rPr lang="en-AU" sz="1400" dirty="0"/>
              <a:t>1 : Australian Capital Territory – Moncrieff</a:t>
            </a:r>
          </a:p>
          <a:p>
            <a:r>
              <a:rPr lang="en-US" sz="1400" dirty="0"/>
              <a:t>2 : New South Wales - Liverpool</a:t>
            </a:r>
          </a:p>
          <a:p>
            <a:pPr indent="227013"/>
            <a:r>
              <a:rPr lang="en-US" sz="1400" dirty="0"/>
              <a:t>Victoria - Corio - </a:t>
            </a:r>
            <a:r>
              <a:rPr lang="en-US" sz="1400" dirty="0" err="1"/>
              <a:t>Norlane</a:t>
            </a:r>
            <a:endParaRPr lang="en-US" sz="1400" dirty="0"/>
          </a:p>
          <a:p>
            <a:pPr indent="227013"/>
            <a:r>
              <a:rPr lang="en-US" sz="1400" dirty="0"/>
              <a:t>Victoria - North Geelong - Bell Park</a:t>
            </a:r>
          </a:p>
          <a:p>
            <a:pPr indent="227013"/>
            <a:r>
              <a:rPr lang="en-US" sz="1400" dirty="0"/>
              <a:t>Victoria - </a:t>
            </a:r>
            <a:r>
              <a:rPr lang="en-US" sz="1400" dirty="0" err="1"/>
              <a:t>Keilor</a:t>
            </a:r>
            <a:r>
              <a:rPr lang="en-US" sz="1400" dirty="0"/>
              <a:t> East</a:t>
            </a:r>
          </a:p>
          <a:p>
            <a:pPr indent="227013"/>
            <a:r>
              <a:rPr lang="en-US" sz="1400" dirty="0"/>
              <a:t>Victoria - St Albans - North</a:t>
            </a:r>
          </a:p>
          <a:p>
            <a:pPr indent="227013"/>
            <a:r>
              <a:rPr lang="en-US" sz="1400" dirty="0"/>
              <a:t>Victoria - Taylors Lakes</a:t>
            </a:r>
            <a:endParaRPr lang="en-AU" sz="1400" dirty="0"/>
          </a:p>
          <a:p>
            <a:r>
              <a:rPr lang="en-AU" sz="1400" dirty="0"/>
              <a:t>3 : New South Wales - Auburn - Central</a:t>
            </a:r>
          </a:p>
          <a:p>
            <a:pPr indent="227013"/>
            <a:r>
              <a:rPr lang="en-AU" sz="1400" dirty="0"/>
              <a:t>New South Wales - Merrylands – Holroyd</a:t>
            </a:r>
          </a:p>
          <a:p>
            <a:pPr indent="227013"/>
            <a:r>
              <a:rPr lang="en-AU" sz="1400" dirty="0"/>
              <a:t>Victoria - Campbellfield – Coolaroo </a:t>
            </a:r>
          </a:p>
          <a:p>
            <a:pPr indent="227013"/>
            <a:r>
              <a:rPr lang="en-AU" sz="1400" dirty="0"/>
              <a:t>Victoria - Meadow Heights</a:t>
            </a:r>
          </a:p>
          <a:p>
            <a:pPr indent="227013"/>
            <a:r>
              <a:rPr lang="en-AU" sz="1400" dirty="0"/>
              <a:t>Victoria - Roxburgh Park – Somerton </a:t>
            </a:r>
          </a:p>
          <a:p>
            <a:pPr indent="227013"/>
            <a:r>
              <a:rPr lang="en-AU" sz="1400" dirty="0"/>
              <a:t>Victoria - Dandenong</a:t>
            </a:r>
            <a:endParaRPr lang="en-US" sz="1400" dirty="0"/>
          </a:p>
        </p:txBody>
      </p:sp>
      <p:sp>
        <p:nvSpPr>
          <p:cNvPr id="23" name="Rectangle 22">
            <a:extLst>
              <a:ext uri="{FF2B5EF4-FFF2-40B4-BE49-F238E27FC236}">
                <a16:creationId xmlns:a16="http://schemas.microsoft.com/office/drawing/2014/main" id="{6BE680AF-D4A9-9E47-980A-4C7C24705F48}"/>
              </a:ext>
            </a:extLst>
          </p:cNvPr>
          <p:cNvSpPr/>
          <p:nvPr/>
        </p:nvSpPr>
        <p:spPr>
          <a:xfrm>
            <a:off x="4760598" y="904759"/>
            <a:ext cx="2070503" cy="338554"/>
          </a:xfrm>
          <a:prstGeom prst="rect">
            <a:avLst/>
          </a:prstGeom>
        </p:spPr>
        <p:txBody>
          <a:bodyPr wrap="none">
            <a:spAutoFit/>
          </a:bodyPr>
          <a:lstStyle/>
          <a:p>
            <a:r>
              <a:rPr lang="en-US" sz="1600" b="1" dirty="0"/>
              <a:t>Mean Shift 10 clusters</a:t>
            </a:r>
            <a:endParaRPr lang="en-US" sz="1200" b="1" dirty="0"/>
          </a:p>
        </p:txBody>
      </p:sp>
      <p:sp>
        <p:nvSpPr>
          <p:cNvPr id="31" name="Rectangle 30">
            <a:extLst>
              <a:ext uri="{FF2B5EF4-FFF2-40B4-BE49-F238E27FC236}">
                <a16:creationId xmlns:a16="http://schemas.microsoft.com/office/drawing/2014/main" id="{A8264164-E9C9-2A4F-A68B-2D62E609C757}"/>
              </a:ext>
            </a:extLst>
          </p:cNvPr>
          <p:cNvSpPr/>
          <p:nvPr/>
        </p:nvSpPr>
        <p:spPr>
          <a:xfrm>
            <a:off x="351884" y="1219088"/>
            <a:ext cx="4181850" cy="523220"/>
          </a:xfrm>
          <a:prstGeom prst="rect">
            <a:avLst/>
          </a:prstGeom>
        </p:spPr>
        <p:txBody>
          <a:bodyPr wrap="none">
            <a:spAutoFit/>
          </a:bodyPr>
          <a:lstStyle/>
          <a:p>
            <a:pPr fontAlgn="ctr"/>
            <a:r>
              <a:rPr lang="en-AU" sz="1400" dirty="0"/>
              <a:t>1 : New South Wales - Sydney - Haymarket - The Rocks</a:t>
            </a:r>
          </a:p>
          <a:p>
            <a:pPr fontAlgn="ctr"/>
            <a:r>
              <a:rPr lang="en-AU" sz="1400" dirty="0"/>
              <a:t>2 : Victoria - Melbourne</a:t>
            </a:r>
          </a:p>
        </p:txBody>
      </p:sp>
      <p:sp>
        <p:nvSpPr>
          <p:cNvPr id="32" name="Rectangle 31">
            <a:extLst>
              <a:ext uri="{FF2B5EF4-FFF2-40B4-BE49-F238E27FC236}">
                <a16:creationId xmlns:a16="http://schemas.microsoft.com/office/drawing/2014/main" id="{D0BF067C-F2BC-E242-82B6-75E5443BA762}"/>
              </a:ext>
            </a:extLst>
          </p:cNvPr>
          <p:cNvSpPr/>
          <p:nvPr/>
        </p:nvSpPr>
        <p:spPr>
          <a:xfrm>
            <a:off x="351884" y="890531"/>
            <a:ext cx="3252237" cy="338554"/>
          </a:xfrm>
          <a:prstGeom prst="rect">
            <a:avLst/>
          </a:prstGeom>
        </p:spPr>
        <p:txBody>
          <a:bodyPr wrap="none">
            <a:spAutoFit/>
          </a:bodyPr>
          <a:lstStyle/>
          <a:p>
            <a:r>
              <a:rPr lang="en-US" sz="1600" b="1" dirty="0"/>
              <a:t>K-Means Scaled Features 10 clusters</a:t>
            </a:r>
            <a:endParaRPr lang="en-US" sz="1200" b="1" dirty="0"/>
          </a:p>
        </p:txBody>
      </p:sp>
      <p:sp>
        <p:nvSpPr>
          <p:cNvPr id="33" name="Rounded Rectangle 32">
            <a:extLst>
              <a:ext uri="{FF2B5EF4-FFF2-40B4-BE49-F238E27FC236}">
                <a16:creationId xmlns:a16="http://schemas.microsoft.com/office/drawing/2014/main" id="{8A09D189-A3DD-9C46-B6F0-E0A4AAEE819E}"/>
              </a:ext>
            </a:extLst>
          </p:cNvPr>
          <p:cNvSpPr/>
          <p:nvPr/>
        </p:nvSpPr>
        <p:spPr>
          <a:xfrm>
            <a:off x="228600" y="783771"/>
            <a:ext cx="4253838" cy="5943600"/>
          </a:xfrm>
          <a:prstGeom prst="roundRect">
            <a:avLst>
              <a:gd name="adj" fmla="val 7710"/>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0C69A78-D224-A440-B5FB-2B2CCE8E8E79}"/>
              </a:ext>
            </a:extLst>
          </p:cNvPr>
          <p:cNvSpPr/>
          <p:nvPr/>
        </p:nvSpPr>
        <p:spPr>
          <a:xfrm flipV="1">
            <a:off x="4899646" y="4747143"/>
            <a:ext cx="6465040" cy="12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F80775B-2399-2F49-9C55-8E39AF2FF97B}"/>
              </a:ext>
            </a:extLst>
          </p:cNvPr>
          <p:cNvSpPr txBox="1"/>
          <p:nvPr/>
        </p:nvSpPr>
        <p:spPr>
          <a:xfrm>
            <a:off x="4815027" y="4356294"/>
            <a:ext cx="4391822" cy="507832"/>
          </a:xfrm>
          <a:prstGeom prst="rect">
            <a:avLst/>
          </a:prstGeom>
          <a:noFill/>
        </p:spPr>
        <p:txBody>
          <a:bodyPr wrap="none" rtlCol="0">
            <a:noAutofit/>
          </a:bodyPr>
          <a:lstStyle/>
          <a:p>
            <a:r>
              <a:rPr lang="en-US" sz="2400" b="1" dirty="0">
                <a:solidFill>
                  <a:schemeClr val="accent1">
                    <a:lumMod val="50000"/>
                  </a:schemeClr>
                </a:solidFill>
                <a:ea typeface="Apple SD Gothic Neo ExtraBold" panose="02000300000000000000" pitchFamily="2" charset="-127"/>
              </a:rPr>
              <a:t>Findings</a:t>
            </a:r>
            <a:endParaRPr lang="en-US" sz="2800" b="1" dirty="0">
              <a:solidFill>
                <a:schemeClr val="accent1">
                  <a:lumMod val="50000"/>
                </a:schemeClr>
              </a:solidFill>
              <a:ea typeface="Apple SD Gothic Neo ExtraBold" panose="02000300000000000000" pitchFamily="2" charset="-127"/>
            </a:endParaRPr>
          </a:p>
        </p:txBody>
      </p:sp>
      <p:sp>
        <p:nvSpPr>
          <p:cNvPr id="36" name="Rectangle 35">
            <a:extLst>
              <a:ext uri="{FF2B5EF4-FFF2-40B4-BE49-F238E27FC236}">
                <a16:creationId xmlns:a16="http://schemas.microsoft.com/office/drawing/2014/main" id="{F154BD5F-6606-D445-80BC-61ABACFEA41E}"/>
              </a:ext>
            </a:extLst>
          </p:cNvPr>
          <p:cNvSpPr/>
          <p:nvPr/>
        </p:nvSpPr>
        <p:spPr>
          <a:xfrm>
            <a:off x="4815027" y="5030511"/>
            <a:ext cx="6364602" cy="1384995"/>
          </a:xfrm>
          <a:prstGeom prst="rect">
            <a:avLst/>
          </a:prstGeom>
        </p:spPr>
        <p:txBody>
          <a:bodyPr wrap="square">
            <a:spAutoFit/>
          </a:bodyPr>
          <a:lstStyle/>
          <a:p>
            <a:r>
              <a:rPr lang="en-US" sz="1400" dirty="0"/>
              <a:t>SA2 Areas: </a:t>
            </a:r>
          </a:p>
          <a:p>
            <a:pPr marL="342900" indent="-342900">
              <a:buAutoNum type="arabicPeriod"/>
            </a:pPr>
            <a:r>
              <a:rPr lang="en-AU" sz="1400" dirty="0"/>
              <a:t>Sydney - Haymarket - The Rocks</a:t>
            </a:r>
          </a:p>
          <a:p>
            <a:pPr marL="342900" indent="-342900">
              <a:buAutoNum type="arabicPeriod"/>
            </a:pPr>
            <a:r>
              <a:rPr lang="en-AU" sz="1400" dirty="0"/>
              <a:t>Melbourne</a:t>
            </a:r>
          </a:p>
          <a:p>
            <a:pPr marL="342900" indent="-342900">
              <a:buAutoNum type="arabicPeriod"/>
            </a:pPr>
            <a:r>
              <a:rPr lang="en-AU" sz="1400" dirty="0"/>
              <a:t>Taylor</a:t>
            </a:r>
          </a:p>
          <a:p>
            <a:r>
              <a:rPr lang="en-AU" sz="1400" dirty="0"/>
              <a:t>Tend to be classified independently according to different cluster algorithms.</a:t>
            </a:r>
          </a:p>
          <a:p>
            <a:r>
              <a:rPr lang="en-AU" sz="1400" dirty="0"/>
              <a:t>These areas is suspected to have unique characteristics compared to the others.</a:t>
            </a:r>
          </a:p>
        </p:txBody>
      </p:sp>
    </p:spTree>
    <p:extLst>
      <p:ext uri="{BB962C8B-B14F-4D97-AF65-F5344CB8AC3E}">
        <p14:creationId xmlns:p14="http://schemas.microsoft.com/office/powerpoint/2010/main" val="1582962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96271-4381-394A-A35D-83D13F5A492C}"/>
              </a:ext>
            </a:extLst>
          </p:cNvPr>
          <p:cNvPicPr>
            <a:picLocks noChangeAspect="1"/>
          </p:cNvPicPr>
          <p:nvPr/>
        </p:nvPicPr>
        <p:blipFill>
          <a:blip r:embed="rId2"/>
          <a:stretch>
            <a:fillRect/>
          </a:stretch>
        </p:blipFill>
        <p:spPr>
          <a:xfrm>
            <a:off x="370499" y="956333"/>
            <a:ext cx="3536950" cy="1752600"/>
          </a:xfrm>
          <a:prstGeom prst="rect">
            <a:avLst/>
          </a:prstGeom>
        </p:spPr>
      </p:pic>
      <p:pic>
        <p:nvPicPr>
          <p:cNvPr id="5" name="Picture 4">
            <a:extLst>
              <a:ext uri="{FF2B5EF4-FFF2-40B4-BE49-F238E27FC236}">
                <a16:creationId xmlns:a16="http://schemas.microsoft.com/office/drawing/2014/main" id="{EDA7C419-58DA-D94F-93B2-7952D1289333}"/>
              </a:ext>
            </a:extLst>
          </p:cNvPr>
          <p:cNvPicPr>
            <a:picLocks noChangeAspect="1"/>
          </p:cNvPicPr>
          <p:nvPr/>
        </p:nvPicPr>
        <p:blipFill>
          <a:blip r:embed="rId3"/>
          <a:stretch>
            <a:fillRect/>
          </a:stretch>
        </p:blipFill>
        <p:spPr>
          <a:xfrm>
            <a:off x="3973372" y="2872223"/>
            <a:ext cx="3555633" cy="1752599"/>
          </a:xfrm>
          <a:prstGeom prst="rect">
            <a:avLst/>
          </a:prstGeom>
        </p:spPr>
      </p:pic>
      <p:pic>
        <p:nvPicPr>
          <p:cNvPr id="6" name="Picture 5">
            <a:extLst>
              <a:ext uri="{FF2B5EF4-FFF2-40B4-BE49-F238E27FC236}">
                <a16:creationId xmlns:a16="http://schemas.microsoft.com/office/drawing/2014/main" id="{BF720903-6245-524E-8D13-939A5680E09E}"/>
              </a:ext>
            </a:extLst>
          </p:cNvPr>
          <p:cNvPicPr>
            <a:picLocks noChangeAspect="1"/>
          </p:cNvPicPr>
          <p:nvPr/>
        </p:nvPicPr>
        <p:blipFill>
          <a:blip r:embed="rId4"/>
          <a:stretch>
            <a:fillRect/>
          </a:stretch>
        </p:blipFill>
        <p:spPr>
          <a:xfrm>
            <a:off x="250601" y="2872223"/>
            <a:ext cx="3602873" cy="1775974"/>
          </a:xfrm>
          <a:prstGeom prst="rect">
            <a:avLst/>
          </a:prstGeom>
        </p:spPr>
      </p:pic>
      <p:pic>
        <p:nvPicPr>
          <p:cNvPr id="7" name="Picture 6">
            <a:extLst>
              <a:ext uri="{FF2B5EF4-FFF2-40B4-BE49-F238E27FC236}">
                <a16:creationId xmlns:a16="http://schemas.microsoft.com/office/drawing/2014/main" id="{63983A16-9605-1740-A87D-21979E5D4541}"/>
              </a:ext>
            </a:extLst>
          </p:cNvPr>
          <p:cNvPicPr>
            <a:picLocks noChangeAspect="1"/>
          </p:cNvPicPr>
          <p:nvPr/>
        </p:nvPicPr>
        <p:blipFill>
          <a:blip r:embed="rId5"/>
          <a:stretch>
            <a:fillRect/>
          </a:stretch>
        </p:blipFill>
        <p:spPr>
          <a:xfrm>
            <a:off x="3961510" y="932959"/>
            <a:ext cx="3575303" cy="1752599"/>
          </a:xfrm>
          <a:prstGeom prst="rect">
            <a:avLst/>
          </a:prstGeom>
        </p:spPr>
      </p:pic>
      <p:pic>
        <p:nvPicPr>
          <p:cNvPr id="8" name="Picture 7">
            <a:extLst>
              <a:ext uri="{FF2B5EF4-FFF2-40B4-BE49-F238E27FC236}">
                <a16:creationId xmlns:a16="http://schemas.microsoft.com/office/drawing/2014/main" id="{23022DBC-595C-234D-9C3B-390A77558560}"/>
              </a:ext>
            </a:extLst>
          </p:cNvPr>
          <p:cNvPicPr>
            <a:picLocks noChangeAspect="1"/>
          </p:cNvPicPr>
          <p:nvPr/>
        </p:nvPicPr>
        <p:blipFill>
          <a:blip r:embed="rId6"/>
          <a:stretch>
            <a:fillRect/>
          </a:stretch>
        </p:blipFill>
        <p:spPr>
          <a:xfrm>
            <a:off x="351817" y="4867522"/>
            <a:ext cx="3501658" cy="1753995"/>
          </a:xfrm>
          <a:prstGeom prst="rect">
            <a:avLst/>
          </a:prstGeom>
        </p:spPr>
      </p:pic>
      <p:pic>
        <p:nvPicPr>
          <p:cNvPr id="9" name="Picture 8">
            <a:extLst>
              <a:ext uri="{FF2B5EF4-FFF2-40B4-BE49-F238E27FC236}">
                <a16:creationId xmlns:a16="http://schemas.microsoft.com/office/drawing/2014/main" id="{CF5D1200-6285-334A-96E5-6525BC66B0C3}"/>
              </a:ext>
            </a:extLst>
          </p:cNvPr>
          <p:cNvPicPr>
            <a:picLocks noChangeAspect="1"/>
          </p:cNvPicPr>
          <p:nvPr/>
        </p:nvPicPr>
        <p:blipFill>
          <a:blip r:embed="rId7"/>
          <a:stretch>
            <a:fillRect/>
          </a:stretch>
        </p:blipFill>
        <p:spPr>
          <a:xfrm>
            <a:off x="4159350" y="4865917"/>
            <a:ext cx="3353894" cy="1752599"/>
          </a:xfrm>
          <a:prstGeom prst="rect">
            <a:avLst/>
          </a:prstGeom>
        </p:spPr>
      </p:pic>
      <p:pic>
        <p:nvPicPr>
          <p:cNvPr id="10" name="Picture 9">
            <a:extLst>
              <a:ext uri="{FF2B5EF4-FFF2-40B4-BE49-F238E27FC236}">
                <a16:creationId xmlns:a16="http://schemas.microsoft.com/office/drawing/2014/main" id="{0CAB8390-810C-784A-BECE-9C0FB31B4830}"/>
              </a:ext>
            </a:extLst>
          </p:cNvPr>
          <p:cNvPicPr>
            <a:picLocks noChangeAspect="1"/>
          </p:cNvPicPr>
          <p:nvPr/>
        </p:nvPicPr>
        <p:blipFill>
          <a:blip r:embed="rId8"/>
          <a:stretch>
            <a:fillRect/>
          </a:stretch>
        </p:blipFill>
        <p:spPr>
          <a:xfrm>
            <a:off x="7772398" y="891819"/>
            <a:ext cx="3593931" cy="1822637"/>
          </a:xfrm>
          <a:prstGeom prst="rect">
            <a:avLst/>
          </a:prstGeom>
        </p:spPr>
      </p:pic>
      <p:pic>
        <p:nvPicPr>
          <p:cNvPr id="12" name="Picture 11">
            <a:extLst>
              <a:ext uri="{FF2B5EF4-FFF2-40B4-BE49-F238E27FC236}">
                <a16:creationId xmlns:a16="http://schemas.microsoft.com/office/drawing/2014/main" id="{602CC1AA-1CE5-3B49-8B04-5ED29A723F8F}"/>
              </a:ext>
            </a:extLst>
          </p:cNvPr>
          <p:cNvPicPr>
            <a:picLocks noChangeAspect="1"/>
          </p:cNvPicPr>
          <p:nvPr/>
        </p:nvPicPr>
        <p:blipFill>
          <a:blip r:embed="rId9"/>
          <a:stretch>
            <a:fillRect/>
          </a:stretch>
        </p:blipFill>
        <p:spPr>
          <a:xfrm>
            <a:off x="7670675" y="2888721"/>
            <a:ext cx="3593931" cy="1793739"/>
          </a:xfrm>
          <a:prstGeom prst="rect">
            <a:avLst/>
          </a:prstGeom>
        </p:spPr>
      </p:pic>
      <p:pic>
        <p:nvPicPr>
          <p:cNvPr id="13" name="Picture 12">
            <a:extLst>
              <a:ext uri="{FF2B5EF4-FFF2-40B4-BE49-F238E27FC236}">
                <a16:creationId xmlns:a16="http://schemas.microsoft.com/office/drawing/2014/main" id="{F38FA8A4-023E-B242-998F-C5314701C6AB}"/>
              </a:ext>
            </a:extLst>
          </p:cNvPr>
          <p:cNvPicPr>
            <a:picLocks noChangeAspect="1"/>
          </p:cNvPicPr>
          <p:nvPr/>
        </p:nvPicPr>
        <p:blipFill>
          <a:blip r:embed="rId10"/>
          <a:stretch>
            <a:fillRect/>
          </a:stretch>
        </p:blipFill>
        <p:spPr>
          <a:xfrm>
            <a:off x="7627131" y="4842080"/>
            <a:ext cx="3593931" cy="1787322"/>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Actual Scale Features Distribution</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spTree>
    <p:extLst>
      <p:ext uri="{BB962C8B-B14F-4D97-AF65-F5344CB8AC3E}">
        <p14:creationId xmlns:p14="http://schemas.microsoft.com/office/powerpoint/2010/main" val="99740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ABCDD9-EA5D-2C43-89ED-7DBC5B9F0108}"/>
              </a:ext>
            </a:extLst>
          </p:cNvPr>
          <p:cNvPicPr>
            <a:picLocks noChangeAspect="1"/>
          </p:cNvPicPr>
          <p:nvPr/>
        </p:nvPicPr>
        <p:blipFill>
          <a:blip r:embed="rId2"/>
          <a:stretch>
            <a:fillRect/>
          </a:stretch>
        </p:blipFill>
        <p:spPr>
          <a:xfrm>
            <a:off x="7751501" y="4899743"/>
            <a:ext cx="3478046" cy="1761692"/>
          </a:xfrm>
          <a:prstGeom prst="rect">
            <a:avLst/>
          </a:prstGeom>
        </p:spPr>
      </p:pic>
      <p:pic>
        <p:nvPicPr>
          <p:cNvPr id="29" name="Picture 28">
            <a:extLst>
              <a:ext uri="{FF2B5EF4-FFF2-40B4-BE49-F238E27FC236}">
                <a16:creationId xmlns:a16="http://schemas.microsoft.com/office/drawing/2014/main" id="{2BD71704-904E-EB4C-A128-48E1CF56A792}"/>
              </a:ext>
            </a:extLst>
          </p:cNvPr>
          <p:cNvPicPr>
            <a:picLocks noChangeAspect="1"/>
          </p:cNvPicPr>
          <p:nvPr/>
        </p:nvPicPr>
        <p:blipFill>
          <a:blip r:embed="rId3"/>
          <a:stretch>
            <a:fillRect/>
          </a:stretch>
        </p:blipFill>
        <p:spPr>
          <a:xfrm>
            <a:off x="7805056" y="959568"/>
            <a:ext cx="3420511" cy="1761692"/>
          </a:xfrm>
          <a:prstGeom prst="rect">
            <a:avLst/>
          </a:prstGeom>
        </p:spPr>
      </p:pic>
      <p:pic>
        <p:nvPicPr>
          <p:cNvPr id="28" name="Picture 27">
            <a:extLst>
              <a:ext uri="{FF2B5EF4-FFF2-40B4-BE49-F238E27FC236}">
                <a16:creationId xmlns:a16="http://schemas.microsoft.com/office/drawing/2014/main" id="{865A761B-8FA4-5549-970C-B60A5AA4685B}"/>
              </a:ext>
            </a:extLst>
          </p:cNvPr>
          <p:cNvPicPr>
            <a:picLocks noChangeAspect="1"/>
          </p:cNvPicPr>
          <p:nvPr/>
        </p:nvPicPr>
        <p:blipFill>
          <a:blip r:embed="rId4"/>
          <a:stretch>
            <a:fillRect/>
          </a:stretch>
        </p:blipFill>
        <p:spPr>
          <a:xfrm>
            <a:off x="4069245" y="4885624"/>
            <a:ext cx="3464887" cy="1784352"/>
          </a:xfrm>
          <a:prstGeom prst="rect">
            <a:avLst/>
          </a:prstGeom>
        </p:spPr>
      </p:pic>
      <p:pic>
        <p:nvPicPr>
          <p:cNvPr id="27" name="Picture 26">
            <a:extLst>
              <a:ext uri="{FF2B5EF4-FFF2-40B4-BE49-F238E27FC236}">
                <a16:creationId xmlns:a16="http://schemas.microsoft.com/office/drawing/2014/main" id="{C462FF88-4A72-E847-8A80-65FA240F8BFF}"/>
              </a:ext>
            </a:extLst>
          </p:cNvPr>
          <p:cNvPicPr>
            <a:picLocks noChangeAspect="1"/>
          </p:cNvPicPr>
          <p:nvPr/>
        </p:nvPicPr>
        <p:blipFill>
          <a:blip r:embed="rId5"/>
          <a:stretch>
            <a:fillRect/>
          </a:stretch>
        </p:blipFill>
        <p:spPr>
          <a:xfrm>
            <a:off x="4085467" y="2944448"/>
            <a:ext cx="3448665" cy="1724333"/>
          </a:xfrm>
          <a:prstGeom prst="rect">
            <a:avLst/>
          </a:prstGeom>
        </p:spPr>
      </p:pic>
      <p:pic>
        <p:nvPicPr>
          <p:cNvPr id="26" name="Picture 25">
            <a:extLst>
              <a:ext uri="{FF2B5EF4-FFF2-40B4-BE49-F238E27FC236}">
                <a16:creationId xmlns:a16="http://schemas.microsoft.com/office/drawing/2014/main" id="{6C0EC8F0-9A04-8742-BB76-DD56FD3F40A0}"/>
              </a:ext>
            </a:extLst>
          </p:cNvPr>
          <p:cNvPicPr>
            <a:picLocks noChangeAspect="1"/>
          </p:cNvPicPr>
          <p:nvPr/>
        </p:nvPicPr>
        <p:blipFill>
          <a:blip r:embed="rId6"/>
          <a:stretch>
            <a:fillRect/>
          </a:stretch>
        </p:blipFill>
        <p:spPr>
          <a:xfrm>
            <a:off x="4104283" y="959568"/>
            <a:ext cx="3415382" cy="1726665"/>
          </a:xfrm>
          <a:prstGeom prst="rect">
            <a:avLst/>
          </a:prstGeom>
        </p:spPr>
      </p:pic>
      <p:pic>
        <p:nvPicPr>
          <p:cNvPr id="25" name="Picture 24">
            <a:extLst>
              <a:ext uri="{FF2B5EF4-FFF2-40B4-BE49-F238E27FC236}">
                <a16:creationId xmlns:a16="http://schemas.microsoft.com/office/drawing/2014/main" id="{3487F705-A433-464C-A1FA-44CED302A8F8}"/>
              </a:ext>
            </a:extLst>
          </p:cNvPr>
          <p:cNvPicPr>
            <a:picLocks noChangeAspect="1"/>
          </p:cNvPicPr>
          <p:nvPr/>
        </p:nvPicPr>
        <p:blipFill>
          <a:blip r:embed="rId7"/>
          <a:stretch>
            <a:fillRect/>
          </a:stretch>
        </p:blipFill>
        <p:spPr>
          <a:xfrm>
            <a:off x="412018" y="4911829"/>
            <a:ext cx="3401488" cy="1732474"/>
          </a:xfrm>
          <a:prstGeom prst="rect">
            <a:avLst/>
          </a:prstGeom>
        </p:spPr>
      </p:pic>
      <p:pic>
        <p:nvPicPr>
          <p:cNvPr id="11" name="Picture 10">
            <a:extLst>
              <a:ext uri="{FF2B5EF4-FFF2-40B4-BE49-F238E27FC236}">
                <a16:creationId xmlns:a16="http://schemas.microsoft.com/office/drawing/2014/main" id="{9D868E98-EC21-E04B-B340-BEE74C8E106B}"/>
              </a:ext>
            </a:extLst>
          </p:cNvPr>
          <p:cNvPicPr>
            <a:picLocks noChangeAspect="1"/>
          </p:cNvPicPr>
          <p:nvPr/>
        </p:nvPicPr>
        <p:blipFill>
          <a:blip r:embed="rId8"/>
          <a:stretch>
            <a:fillRect/>
          </a:stretch>
        </p:blipFill>
        <p:spPr>
          <a:xfrm>
            <a:off x="412018" y="2929420"/>
            <a:ext cx="3383512" cy="1732559"/>
          </a:xfrm>
          <a:prstGeom prst="rect">
            <a:avLst/>
          </a:prstGeom>
        </p:spPr>
      </p:pic>
      <p:pic>
        <p:nvPicPr>
          <p:cNvPr id="3" name="Picture 2">
            <a:extLst>
              <a:ext uri="{FF2B5EF4-FFF2-40B4-BE49-F238E27FC236}">
                <a16:creationId xmlns:a16="http://schemas.microsoft.com/office/drawing/2014/main" id="{E6507370-A77E-C847-99DC-7EF76445F5EE}"/>
              </a:ext>
            </a:extLst>
          </p:cNvPr>
          <p:cNvPicPr>
            <a:picLocks noChangeAspect="1"/>
          </p:cNvPicPr>
          <p:nvPr/>
        </p:nvPicPr>
        <p:blipFill>
          <a:blip r:embed="rId9"/>
          <a:stretch>
            <a:fillRect/>
          </a:stretch>
        </p:blipFill>
        <p:spPr>
          <a:xfrm>
            <a:off x="436168" y="969883"/>
            <a:ext cx="3289758" cy="1709687"/>
          </a:xfrm>
          <a:prstGeom prst="rect">
            <a:avLst/>
          </a:prstGeom>
        </p:spPr>
      </p:pic>
      <p:pic>
        <p:nvPicPr>
          <p:cNvPr id="2" name="Picture 1">
            <a:extLst>
              <a:ext uri="{FF2B5EF4-FFF2-40B4-BE49-F238E27FC236}">
                <a16:creationId xmlns:a16="http://schemas.microsoft.com/office/drawing/2014/main" id="{F201D2B2-ACF2-D846-B907-5F4F20CC5A30}"/>
              </a:ext>
            </a:extLst>
          </p:cNvPr>
          <p:cNvPicPr>
            <a:picLocks noChangeAspect="1"/>
          </p:cNvPicPr>
          <p:nvPr/>
        </p:nvPicPr>
        <p:blipFill>
          <a:blip r:embed="rId10"/>
          <a:stretch>
            <a:fillRect/>
          </a:stretch>
        </p:blipFill>
        <p:spPr>
          <a:xfrm>
            <a:off x="7772398" y="2900904"/>
            <a:ext cx="3448664" cy="1772319"/>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Standard Normal Scale Features Distribution</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spTree>
    <p:extLst>
      <p:ext uri="{BB962C8B-B14F-4D97-AF65-F5344CB8AC3E}">
        <p14:creationId xmlns:p14="http://schemas.microsoft.com/office/powerpoint/2010/main" val="1613380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B9D59E-0D90-E14E-B510-BFDA9504AC56}"/>
              </a:ext>
            </a:extLst>
          </p:cNvPr>
          <p:cNvPicPr>
            <a:picLocks noChangeAspect="1"/>
          </p:cNvPicPr>
          <p:nvPr/>
        </p:nvPicPr>
        <p:blipFill>
          <a:blip r:embed="rId2"/>
          <a:stretch>
            <a:fillRect/>
          </a:stretch>
        </p:blipFill>
        <p:spPr>
          <a:xfrm>
            <a:off x="4094799" y="4920742"/>
            <a:ext cx="3497412" cy="1738973"/>
          </a:xfrm>
          <a:prstGeom prst="rect">
            <a:avLst/>
          </a:prstGeom>
        </p:spPr>
      </p:pic>
      <p:pic>
        <p:nvPicPr>
          <p:cNvPr id="12" name="Picture 11">
            <a:extLst>
              <a:ext uri="{FF2B5EF4-FFF2-40B4-BE49-F238E27FC236}">
                <a16:creationId xmlns:a16="http://schemas.microsoft.com/office/drawing/2014/main" id="{DF7BAD18-EF20-1946-B6A5-A867A9F80690}"/>
              </a:ext>
            </a:extLst>
          </p:cNvPr>
          <p:cNvPicPr>
            <a:picLocks noChangeAspect="1"/>
          </p:cNvPicPr>
          <p:nvPr/>
        </p:nvPicPr>
        <p:blipFill>
          <a:blip r:embed="rId3"/>
          <a:stretch>
            <a:fillRect/>
          </a:stretch>
        </p:blipFill>
        <p:spPr>
          <a:xfrm>
            <a:off x="4055226" y="998887"/>
            <a:ext cx="3497413" cy="1738974"/>
          </a:xfrm>
          <a:prstGeom prst="rect">
            <a:avLst/>
          </a:prstGeom>
        </p:spPr>
      </p:pic>
      <p:pic>
        <p:nvPicPr>
          <p:cNvPr id="10" name="Picture 9">
            <a:extLst>
              <a:ext uri="{FF2B5EF4-FFF2-40B4-BE49-F238E27FC236}">
                <a16:creationId xmlns:a16="http://schemas.microsoft.com/office/drawing/2014/main" id="{749A787C-A2F5-C843-9913-F35BE502EA65}"/>
              </a:ext>
            </a:extLst>
          </p:cNvPr>
          <p:cNvPicPr>
            <a:picLocks noChangeAspect="1"/>
          </p:cNvPicPr>
          <p:nvPr/>
        </p:nvPicPr>
        <p:blipFill>
          <a:blip r:embed="rId4"/>
          <a:stretch>
            <a:fillRect/>
          </a:stretch>
        </p:blipFill>
        <p:spPr>
          <a:xfrm>
            <a:off x="7728872" y="4898226"/>
            <a:ext cx="3456560" cy="1741177"/>
          </a:xfrm>
          <a:prstGeom prst="rect">
            <a:avLst/>
          </a:prstGeom>
        </p:spPr>
      </p:pic>
      <p:pic>
        <p:nvPicPr>
          <p:cNvPr id="9" name="Picture 8">
            <a:extLst>
              <a:ext uri="{FF2B5EF4-FFF2-40B4-BE49-F238E27FC236}">
                <a16:creationId xmlns:a16="http://schemas.microsoft.com/office/drawing/2014/main" id="{C06F1080-FDB9-C14D-B09F-DAB9144286C7}"/>
              </a:ext>
            </a:extLst>
          </p:cNvPr>
          <p:cNvPicPr>
            <a:picLocks noChangeAspect="1"/>
          </p:cNvPicPr>
          <p:nvPr/>
        </p:nvPicPr>
        <p:blipFill>
          <a:blip r:embed="rId5"/>
          <a:stretch>
            <a:fillRect/>
          </a:stretch>
        </p:blipFill>
        <p:spPr>
          <a:xfrm>
            <a:off x="4087752" y="2929602"/>
            <a:ext cx="3464887" cy="1735670"/>
          </a:xfrm>
          <a:prstGeom prst="rect">
            <a:avLst/>
          </a:prstGeom>
        </p:spPr>
      </p:pic>
      <p:pic>
        <p:nvPicPr>
          <p:cNvPr id="8" name="Picture 7">
            <a:extLst>
              <a:ext uri="{FF2B5EF4-FFF2-40B4-BE49-F238E27FC236}">
                <a16:creationId xmlns:a16="http://schemas.microsoft.com/office/drawing/2014/main" id="{FBA05BC5-5352-FF45-8BD5-C2CB5CF0E4EC}"/>
              </a:ext>
            </a:extLst>
          </p:cNvPr>
          <p:cNvPicPr>
            <a:picLocks noChangeAspect="1"/>
          </p:cNvPicPr>
          <p:nvPr/>
        </p:nvPicPr>
        <p:blipFill>
          <a:blip r:embed="rId6"/>
          <a:stretch>
            <a:fillRect/>
          </a:stretch>
        </p:blipFill>
        <p:spPr>
          <a:xfrm>
            <a:off x="317847" y="4910970"/>
            <a:ext cx="3464887" cy="1719611"/>
          </a:xfrm>
          <a:prstGeom prst="rect">
            <a:avLst/>
          </a:prstGeom>
        </p:spPr>
      </p:pic>
      <p:pic>
        <p:nvPicPr>
          <p:cNvPr id="7" name="Picture 6">
            <a:extLst>
              <a:ext uri="{FF2B5EF4-FFF2-40B4-BE49-F238E27FC236}">
                <a16:creationId xmlns:a16="http://schemas.microsoft.com/office/drawing/2014/main" id="{56758794-19F6-C046-BB20-1C6E2496DAC4}"/>
              </a:ext>
            </a:extLst>
          </p:cNvPr>
          <p:cNvPicPr>
            <a:picLocks noChangeAspect="1"/>
          </p:cNvPicPr>
          <p:nvPr/>
        </p:nvPicPr>
        <p:blipFill>
          <a:blip r:embed="rId7"/>
          <a:stretch>
            <a:fillRect/>
          </a:stretch>
        </p:blipFill>
        <p:spPr>
          <a:xfrm>
            <a:off x="7728871" y="981538"/>
            <a:ext cx="3467446" cy="1756323"/>
          </a:xfrm>
          <a:prstGeom prst="rect">
            <a:avLst/>
          </a:prstGeom>
        </p:spPr>
      </p:pic>
      <p:pic>
        <p:nvPicPr>
          <p:cNvPr id="6" name="Picture 5">
            <a:extLst>
              <a:ext uri="{FF2B5EF4-FFF2-40B4-BE49-F238E27FC236}">
                <a16:creationId xmlns:a16="http://schemas.microsoft.com/office/drawing/2014/main" id="{157D113D-9111-1943-BEB5-C2DCF1681AEE}"/>
              </a:ext>
            </a:extLst>
          </p:cNvPr>
          <p:cNvPicPr>
            <a:picLocks noChangeAspect="1"/>
          </p:cNvPicPr>
          <p:nvPr/>
        </p:nvPicPr>
        <p:blipFill>
          <a:blip r:embed="rId8"/>
          <a:stretch>
            <a:fillRect/>
          </a:stretch>
        </p:blipFill>
        <p:spPr>
          <a:xfrm>
            <a:off x="7707385" y="2943098"/>
            <a:ext cx="3478046" cy="1700521"/>
          </a:xfrm>
          <a:prstGeom prst="rect">
            <a:avLst/>
          </a:prstGeom>
        </p:spPr>
      </p:pic>
      <p:pic>
        <p:nvPicPr>
          <p:cNvPr id="4" name="Picture 3">
            <a:extLst>
              <a:ext uri="{FF2B5EF4-FFF2-40B4-BE49-F238E27FC236}">
                <a16:creationId xmlns:a16="http://schemas.microsoft.com/office/drawing/2014/main" id="{B06AF7CA-2CF7-3C4A-B213-92ABAE988100}"/>
              </a:ext>
            </a:extLst>
          </p:cNvPr>
          <p:cNvPicPr>
            <a:picLocks noChangeAspect="1"/>
          </p:cNvPicPr>
          <p:nvPr/>
        </p:nvPicPr>
        <p:blipFill>
          <a:blip r:embed="rId9"/>
          <a:stretch>
            <a:fillRect/>
          </a:stretch>
        </p:blipFill>
        <p:spPr>
          <a:xfrm>
            <a:off x="374099" y="977926"/>
            <a:ext cx="3401488" cy="1688285"/>
          </a:xfrm>
          <a:prstGeom prst="rect">
            <a:avLst/>
          </a:prstGeom>
        </p:spPr>
      </p:pic>
      <p:sp>
        <p:nvSpPr>
          <p:cNvPr id="14" name="TextBox 13">
            <a:extLst>
              <a:ext uri="{FF2B5EF4-FFF2-40B4-BE49-F238E27FC236}">
                <a16:creationId xmlns:a16="http://schemas.microsoft.com/office/drawing/2014/main" id="{784E1836-0FE3-BE46-9353-FF5167AD61D5}"/>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Categorical Features Distribution – Medium : 𝞵 ± 𝞂</a:t>
            </a:r>
          </a:p>
        </p:txBody>
      </p:sp>
      <p:sp>
        <p:nvSpPr>
          <p:cNvPr id="15" name="Rectangle 14">
            <a:extLst>
              <a:ext uri="{FF2B5EF4-FFF2-40B4-BE49-F238E27FC236}">
                <a16:creationId xmlns:a16="http://schemas.microsoft.com/office/drawing/2014/main" id="{C046FD5A-87A2-0A4E-8C48-0C4FCFCDF4AC}"/>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7EE45F-D321-F743-9408-1683591E9A15}"/>
              </a:ext>
            </a:extLst>
          </p:cNvPr>
          <p:cNvSpPr txBox="1"/>
          <p:nvPr/>
        </p:nvSpPr>
        <p:spPr>
          <a:xfrm>
            <a:off x="555171" y="741469"/>
            <a:ext cx="1252266" cy="338554"/>
          </a:xfrm>
          <a:prstGeom prst="rect">
            <a:avLst/>
          </a:prstGeom>
          <a:noFill/>
        </p:spPr>
        <p:txBody>
          <a:bodyPr wrap="none" rtlCol="0">
            <a:spAutoFit/>
          </a:bodyPr>
          <a:lstStyle/>
          <a:p>
            <a:r>
              <a:rPr lang="en-US" sz="1600" dirty="0">
                <a:solidFill>
                  <a:schemeClr val="tx2">
                    <a:lumMod val="50000"/>
                  </a:schemeClr>
                </a:solidFill>
              </a:rPr>
              <a:t>Demography</a:t>
            </a:r>
          </a:p>
        </p:txBody>
      </p:sp>
      <p:sp>
        <p:nvSpPr>
          <p:cNvPr id="17" name="TextBox 16">
            <a:extLst>
              <a:ext uri="{FF2B5EF4-FFF2-40B4-BE49-F238E27FC236}">
                <a16:creationId xmlns:a16="http://schemas.microsoft.com/office/drawing/2014/main" id="{17B3D0BB-6F07-3744-B1FA-E47F58B6A542}"/>
              </a:ext>
            </a:extLst>
          </p:cNvPr>
          <p:cNvSpPr txBox="1"/>
          <p:nvPr/>
        </p:nvSpPr>
        <p:spPr>
          <a:xfrm>
            <a:off x="4276892" y="741469"/>
            <a:ext cx="720967" cy="338554"/>
          </a:xfrm>
          <a:prstGeom prst="rect">
            <a:avLst/>
          </a:prstGeom>
          <a:noFill/>
        </p:spPr>
        <p:txBody>
          <a:bodyPr wrap="none" rtlCol="0">
            <a:spAutoFit/>
          </a:bodyPr>
          <a:lstStyle/>
          <a:p>
            <a:r>
              <a:rPr lang="en-US" sz="1600" dirty="0">
                <a:solidFill>
                  <a:schemeClr val="tx2">
                    <a:lumMod val="50000"/>
                  </a:schemeClr>
                </a:solidFill>
              </a:rPr>
              <a:t>Family</a:t>
            </a:r>
          </a:p>
        </p:txBody>
      </p:sp>
      <p:sp>
        <p:nvSpPr>
          <p:cNvPr id="18" name="TextBox 17">
            <a:extLst>
              <a:ext uri="{FF2B5EF4-FFF2-40B4-BE49-F238E27FC236}">
                <a16:creationId xmlns:a16="http://schemas.microsoft.com/office/drawing/2014/main" id="{D0C78349-0D6F-7E42-B36E-FA6281292E20}"/>
              </a:ext>
            </a:extLst>
          </p:cNvPr>
          <p:cNvSpPr txBox="1"/>
          <p:nvPr/>
        </p:nvSpPr>
        <p:spPr>
          <a:xfrm>
            <a:off x="7934492" y="722542"/>
            <a:ext cx="1009956" cy="338554"/>
          </a:xfrm>
          <a:prstGeom prst="rect">
            <a:avLst/>
          </a:prstGeom>
          <a:noFill/>
        </p:spPr>
        <p:txBody>
          <a:bodyPr wrap="none" rtlCol="0">
            <a:spAutoFit/>
          </a:bodyPr>
          <a:lstStyle/>
          <a:p>
            <a:r>
              <a:rPr lang="en-US" sz="1600" dirty="0">
                <a:solidFill>
                  <a:schemeClr val="tx2">
                    <a:lumMod val="50000"/>
                  </a:schemeClr>
                </a:solidFill>
              </a:rPr>
              <a:t>Education</a:t>
            </a:r>
          </a:p>
        </p:txBody>
      </p:sp>
      <p:sp>
        <p:nvSpPr>
          <p:cNvPr id="19" name="TextBox 18">
            <a:extLst>
              <a:ext uri="{FF2B5EF4-FFF2-40B4-BE49-F238E27FC236}">
                <a16:creationId xmlns:a16="http://schemas.microsoft.com/office/drawing/2014/main" id="{F95534F8-5511-2C4B-8F21-723C6F6A9017}"/>
              </a:ext>
            </a:extLst>
          </p:cNvPr>
          <p:cNvSpPr txBox="1"/>
          <p:nvPr/>
        </p:nvSpPr>
        <p:spPr>
          <a:xfrm>
            <a:off x="555171" y="2679571"/>
            <a:ext cx="1244443" cy="338554"/>
          </a:xfrm>
          <a:prstGeom prst="rect">
            <a:avLst/>
          </a:prstGeom>
          <a:noFill/>
        </p:spPr>
        <p:txBody>
          <a:bodyPr wrap="none" rtlCol="0">
            <a:spAutoFit/>
          </a:bodyPr>
          <a:lstStyle/>
          <a:p>
            <a:r>
              <a:rPr lang="en-US" sz="1600" dirty="0">
                <a:solidFill>
                  <a:schemeClr val="tx2">
                    <a:lumMod val="50000"/>
                  </a:schemeClr>
                </a:solidFill>
              </a:rPr>
              <a:t>Employment</a:t>
            </a:r>
          </a:p>
        </p:txBody>
      </p:sp>
      <p:sp>
        <p:nvSpPr>
          <p:cNvPr id="20" name="TextBox 19">
            <a:extLst>
              <a:ext uri="{FF2B5EF4-FFF2-40B4-BE49-F238E27FC236}">
                <a16:creationId xmlns:a16="http://schemas.microsoft.com/office/drawing/2014/main" id="{24684FB0-96A3-DE4A-BE26-7BDF0F267566}"/>
              </a:ext>
            </a:extLst>
          </p:cNvPr>
          <p:cNvSpPr txBox="1"/>
          <p:nvPr/>
        </p:nvSpPr>
        <p:spPr>
          <a:xfrm>
            <a:off x="4277536" y="2687245"/>
            <a:ext cx="1084336" cy="338554"/>
          </a:xfrm>
          <a:prstGeom prst="rect">
            <a:avLst/>
          </a:prstGeom>
          <a:noFill/>
        </p:spPr>
        <p:txBody>
          <a:bodyPr wrap="none" rtlCol="0">
            <a:spAutoFit/>
          </a:bodyPr>
          <a:lstStyle/>
          <a:p>
            <a:r>
              <a:rPr lang="en-US" sz="1600" dirty="0">
                <a:solidFill>
                  <a:schemeClr val="tx2">
                    <a:lumMod val="50000"/>
                  </a:schemeClr>
                </a:solidFill>
              </a:rPr>
              <a:t>Population</a:t>
            </a:r>
          </a:p>
        </p:txBody>
      </p:sp>
      <p:sp>
        <p:nvSpPr>
          <p:cNvPr id="21" name="TextBox 20">
            <a:extLst>
              <a:ext uri="{FF2B5EF4-FFF2-40B4-BE49-F238E27FC236}">
                <a16:creationId xmlns:a16="http://schemas.microsoft.com/office/drawing/2014/main" id="{8F4C2B74-EB4C-4441-BEB9-57315B782101}"/>
              </a:ext>
            </a:extLst>
          </p:cNvPr>
          <p:cNvSpPr txBox="1"/>
          <p:nvPr/>
        </p:nvSpPr>
        <p:spPr>
          <a:xfrm>
            <a:off x="7899092" y="2686233"/>
            <a:ext cx="827471" cy="338554"/>
          </a:xfrm>
          <a:prstGeom prst="rect">
            <a:avLst/>
          </a:prstGeom>
          <a:noFill/>
        </p:spPr>
        <p:txBody>
          <a:bodyPr wrap="none" rtlCol="0">
            <a:spAutoFit/>
          </a:bodyPr>
          <a:lstStyle/>
          <a:p>
            <a:r>
              <a:rPr lang="en-US" sz="1600" dirty="0">
                <a:solidFill>
                  <a:schemeClr val="tx2">
                    <a:lumMod val="50000"/>
                  </a:schemeClr>
                </a:solidFill>
              </a:rPr>
              <a:t>Finance</a:t>
            </a:r>
          </a:p>
        </p:txBody>
      </p:sp>
      <p:sp>
        <p:nvSpPr>
          <p:cNvPr id="22" name="TextBox 21">
            <a:extLst>
              <a:ext uri="{FF2B5EF4-FFF2-40B4-BE49-F238E27FC236}">
                <a16:creationId xmlns:a16="http://schemas.microsoft.com/office/drawing/2014/main" id="{1EE5BC50-17C6-0949-9C9E-E0CF8BEDCEC2}"/>
              </a:ext>
            </a:extLst>
          </p:cNvPr>
          <p:cNvSpPr txBox="1"/>
          <p:nvPr/>
        </p:nvSpPr>
        <p:spPr>
          <a:xfrm>
            <a:off x="555171" y="4680063"/>
            <a:ext cx="974819" cy="338554"/>
          </a:xfrm>
          <a:prstGeom prst="rect">
            <a:avLst/>
          </a:prstGeom>
          <a:noFill/>
        </p:spPr>
        <p:txBody>
          <a:bodyPr wrap="none" rtlCol="0">
            <a:spAutoFit/>
          </a:bodyPr>
          <a:lstStyle/>
          <a:p>
            <a:r>
              <a:rPr lang="en-US" sz="1600" dirty="0">
                <a:solidFill>
                  <a:schemeClr val="tx2">
                    <a:lumMod val="50000"/>
                  </a:schemeClr>
                </a:solidFill>
              </a:rPr>
              <a:t>Language</a:t>
            </a:r>
          </a:p>
        </p:txBody>
      </p:sp>
      <p:sp>
        <p:nvSpPr>
          <p:cNvPr id="23" name="TextBox 22">
            <a:extLst>
              <a:ext uri="{FF2B5EF4-FFF2-40B4-BE49-F238E27FC236}">
                <a16:creationId xmlns:a16="http://schemas.microsoft.com/office/drawing/2014/main" id="{6587780B-6B65-B04F-B7F0-74338E5BE071}"/>
              </a:ext>
            </a:extLst>
          </p:cNvPr>
          <p:cNvSpPr txBox="1"/>
          <p:nvPr/>
        </p:nvSpPr>
        <p:spPr>
          <a:xfrm>
            <a:off x="4277536" y="4687737"/>
            <a:ext cx="1202765" cy="338554"/>
          </a:xfrm>
          <a:prstGeom prst="rect">
            <a:avLst/>
          </a:prstGeom>
          <a:noFill/>
        </p:spPr>
        <p:txBody>
          <a:bodyPr wrap="none" rtlCol="0">
            <a:spAutoFit/>
          </a:bodyPr>
          <a:lstStyle/>
          <a:p>
            <a:r>
              <a:rPr lang="en-US" sz="1600" dirty="0">
                <a:solidFill>
                  <a:schemeClr val="tx2">
                    <a:lumMod val="50000"/>
                  </a:schemeClr>
                </a:solidFill>
              </a:rPr>
              <a:t>House value</a:t>
            </a:r>
          </a:p>
        </p:txBody>
      </p:sp>
      <p:sp>
        <p:nvSpPr>
          <p:cNvPr id="24" name="TextBox 23">
            <a:extLst>
              <a:ext uri="{FF2B5EF4-FFF2-40B4-BE49-F238E27FC236}">
                <a16:creationId xmlns:a16="http://schemas.microsoft.com/office/drawing/2014/main" id="{C5A6702D-49BE-9446-BCA0-7BCCF96801B2}"/>
              </a:ext>
            </a:extLst>
          </p:cNvPr>
          <p:cNvSpPr txBox="1"/>
          <p:nvPr/>
        </p:nvSpPr>
        <p:spPr>
          <a:xfrm>
            <a:off x="7899092" y="4664953"/>
            <a:ext cx="803297" cy="338554"/>
          </a:xfrm>
          <a:prstGeom prst="rect">
            <a:avLst/>
          </a:prstGeom>
          <a:noFill/>
        </p:spPr>
        <p:txBody>
          <a:bodyPr wrap="none" rtlCol="0">
            <a:spAutoFit/>
          </a:bodyPr>
          <a:lstStyle/>
          <a:p>
            <a:r>
              <a:rPr lang="en-US" sz="1600" dirty="0">
                <a:solidFill>
                  <a:schemeClr val="tx2">
                    <a:lumMod val="50000"/>
                  </a:schemeClr>
                </a:solidFill>
              </a:rPr>
              <a:t>Income</a:t>
            </a:r>
          </a:p>
        </p:txBody>
      </p:sp>
      <p:pic>
        <p:nvPicPr>
          <p:cNvPr id="5" name="Picture 4">
            <a:extLst>
              <a:ext uri="{FF2B5EF4-FFF2-40B4-BE49-F238E27FC236}">
                <a16:creationId xmlns:a16="http://schemas.microsoft.com/office/drawing/2014/main" id="{1EFBF8E8-9095-9A44-81DD-75ECB1E0805F}"/>
              </a:ext>
            </a:extLst>
          </p:cNvPr>
          <p:cNvPicPr>
            <a:picLocks noChangeAspect="1"/>
          </p:cNvPicPr>
          <p:nvPr/>
        </p:nvPicPr>
        <p:blipFill>
          <a:blip r:embed="rId10"/>
          <a:stretch>
            <a:fillRect/>
          </a:stretch>
        </p:blipFill>
        <p:spPr>
          <a:xfrm>
            <a:off x="362770" y="2944448"/>
            <a:ext cx="3408185" cy="1688285"/>
          </a:xfrm>
          <a:prstGeom prst="rect">
            <a:avLst/>
          </a:prstGeom>
        </p:spPr>
      </p:pic>
    </p:spTree>
    <p:extLst>
      <p:ext uri="{BB962C8B-B14F-4D97-AF65-F5344CB8AC3E}">
        <p14:creationId xmlns:p14="http://schemas.microsoft.com/office/powerpoint/2010/main" val="335817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5A7280-F8FE-A147-A24D-9ABDB8619EF6}"/>
              </a:ext>
            </a:extLst>
          </p:cNvPr>
          <p:cNvSpPr txBox="1"/>
          <p:nvPr/>
        </p:nvSpPr>
        <p:spPr>
          <a:xfrm>
            <a:off x="351884" y="215316"/>
            <a:ext cx="10860402"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Cluster Analysis using K-Modes with 20 Clusters on Categorical Data … [1] </a:t>
            </a:r>
          </a:p>
        </p:txBody>
      </p:sp>
      <p:sp>
        <p:nvSpPr>
          <p:cNvPr id="6" name="Rectangle 5">
            <a:extLst>
              <a:ext uri="{FF2B5EF4-FFF2-40B4-BE49-F238E27FC236}">
                <a16:creationId xmlns:a16="http://schemas.microsoft.com/office/drawing/2014/main" id="{9860ED6C-ECDA-7C45-8AE0-BC6A2A4AB78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DABD934-43A8-F74F-95B7-6CDBFDE11430}"/>
              </a:ext>
            </a:extLst>
          </p:cNvPr>
          <p:cNvGrpSpPr/>
          <p:nvPr/>
        </p:nvGrpSpPr>
        <p:grpSpPr>
          <a:xfrm>
            <a:off x="351885" y="890531"/>
            <a:ext cx="2532830" cy="1234973"/>
            <a:chOff x="351885" y="890531"/>
            <a:chExt cx="2532830" cy="1234973"/>
          </a:xfrm>
        </p:grpSpPr>
        <p:sp>
          <p:nvSpPr>
            <p:cNvPr id="7" name="Rectangle 6">
              <a:extLst>
                <a:ext uri="{FF2B5EF4-FFF2-40B4-BE49-F238E27FC236}">
                  <a16:creationId xmlns:a16="http://schemas.microsoft.com/office/drawing/2014/main" id="{56356CBD-C89F-EC48-8E56-23D3077E9CFB}"/>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 : 93 Areas </a:t>
              </a:r>
              <a:endParaRPr lang="en-US" sz="1200" b="1" dirty="0">
                <a:solidFill>
                  <a:srgbClr val="002060"/>
                </a:solidFill>
              </a:endParaRPr>
            </a:p>
          </p:txBody>
        </p:sp>
        <p:sp>
          <p:nvSpPr>
            <p:cNvPr id="8" name="Rectangle 7">
              <a:extLst>
                <a:ext uri="{FF2B5EF4-FFF2-40B4-BE49-F238E27FC236}">
                  <a16:creationId xmlns:a16="http://schemas.microsoft.com/office/drawing/2014/main" id="{B2F035FC-D034-3D4E-8E96-D440EDD4C247}"/>
                </a:ext>
              </a:extLst>
            </p:cNvPr>
            <p:cNvSpPr/>
            <p:nvPr/>
          </p:nvSpPr>
          <p:spPr>
            <a:xfrm>
              <a:off x="351885" y="1171397"/>
              <a:ext cx="2532830" cy="954107"/>
            </a:xfrm>
            <a:prstGeom prst="rect">
              <a:avLst/>
            </a:prstGeom>
          </p:spPr>
          <p:txBody>
            <a:bodyPr wrap="square">
              <a:spAutoFit/>
            </a:bodyPr>
            <a:lstStyle/>
            <a:p>
              <a:pPr fontAlgn="ctr"/>
              <a:r>
                <a:rPr lang="en-AU" sz="1400" b="1" dirty="0"/>
                <a:t>Low</a:t>
              </a:r>
              <a:r>
                <a:rPr lang="en-AU" sz="1400" dirty="0"/>
                <a:t> </a:t>
              </a:r>
            </a:p>
            <a:p>
              <a:pPr fontAlgn="ctr"/>
              <a:r>
                <a:rPr lang="en-AU" sz="1400" dirty="0"/>
                <a:t>- Education – Bachelors</a:t>
              </a:r>
            </a:p>
            <a:p>
              <a:pPr fontAlgn="ctr"/>
              <a:r>
                <a:rPr lang="en-AU" sz="1400" b="1" dirty="0"/>
                <a:t>Medium</a:t>
              </a:r>
            </a:p>
            <a:p>
              <a:pPr fontAlgn="ctr"/>
              <a:r>
                <a:rPr lang="en-AU" sz="1400" dirty="0"/>
                <a:t>- for all other features</a:t>
              </a:r>
            </a:p>
          </p:txBody>
        </p:sp>
        <p:cxnSp>
          <p:nvCxnSpPr>
            <p:cNvPr id="16" name="Straight Connector 15">
              <a:extLst>
                <a:ext uri="{FF2B5EF4-FFF2-40B4-BE49-F238E27FC236}">
                  <a16:creationId xmlns:a16="http://schemas.microsoft.com/office/drawing/2014/main" id="{E6956E6A-3D33-FD47-AFEB-43F696FCCA05}"/>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4983FAF-2AC1-EE4D-AC24-816E25944DF9}"/>
              </a:ext>
            </a:extLst>
          </p:cNvPr>
          <p:cNvGrpSpPr/>
          <p:nvPr/>
        </p:nvGrpSpPr>
        <p:grpSpPr>
          <a:xfrm>
            <a:off x="351885" y="2559598"/>
            <a:ext cx="2532830" cy="804086"/>
            <a:chOff x="351885" y="890531"/>
            <a:chExt cx="2532830" cy="804086"/>
          </a:xfrm>
        </p:grpSpPr>
        <p:sp>
          <p:nvSpPr>
            <p:cNvPr id="21" name="Rectangle 20">
              <a:extLst>
                <a:ext uri="{FF2B5EF4-FFF2-40B4-BE49-F238E27FC236}">
                  <a16:creationId xmlns:a16="http://schemas.microsoft.com/office/drawing/2014/main" id="{F584735E-3B40-D14A-9273-8A399B84ACB7}"/>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2 : 489 Areas </a:t>
              </a:r>
              <a:endParaRPr lang="en-US" sz="1200" b="1" dirty="0">
                <a:solidFill>
                  <a:srgbClr val="002060"/>
                </a:solidFill>
              </a:endParaRPr>
            </a:p>
          </p:txBody>
        </p:sp>
        <p:sp>
          <p:nvSpPr>
            <p:cNvPr id="22" name="Rectangle 21">
              <a:extLst>
                <a:ext uri="{FF2B5EF4-FFF2-40B4-BE49-F238E27FC236}">
                  <a16:creationId xmlns:a16="http://schemas.microsoft.com/office/drawing/2014/main" id="{39C449A3-5E7E-9346-82BF-70AF09CF62D0}"/>
                </a:ext>
              </a:extLst>
            </p:cNvPr>
            <p:cNvSpPr/>
            <p:nvPr/>
          </p:nvSpPr>
          <p:spPr>
            <a:xfrm>
              <a:off x="351885" y="1171397"/>
              <a:ext cx="2532830" cy="523220"/>
            </a:xfrm>
            <a:prstGeom prst="rect">
              <a:avLst/>
            </a:prstGeom>
          </p:spPr>
          <p:txBody>
            <a:bodyPr wrap="square">
              <a:spAutoFit/>
            </a:bodyPr>
            <a:lstStyle/>
            <a:p>
              <a:pPr fontAlgn="ctr"/>
              <a:r>
                <a:rPr lang="en-AU" sz="1400" b="1" dirty="0"/>
                <a:t>Medium</a:t>
              </a:r>
            </a:p>
            <a:p>
              <a:pPr fontAlgn="ctr"/>
              <a:r>
                <a:rPr lang="en-AU" sz="1400" dirty="0"/>
                <a:t>- for all features</a:t>
              </a:r>
            </a:p>
          </p:txBody>
        </p:sp>
        <p:cxnSp>
          <p:nvCxnSpPr>
            <p:cNvPr id="23" name="Straight Connector 22">
              <a:extLst>
                <a:ext uri="{FF2B5EF4-FFF2-40B4-BE49-F238E27FC236}">
                  <a16:creationId xmlns:a16="http://schemas.microsoft.com/office/drawing/2014/main" id="{4479C8A5-B695-2046-B3DB-68216F3768E7}"/>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741ED0-0682-E04E-BDA9-1594B13F9E58}"/>
              </a:ext>
            </a:extLst>
          </p:cNvPr>
          <p:cNvGrpSpPr/>
          <p:nvPr/>
        </p:nvGrpSpPr>
        <p:grpSpPr>
          <a:xfrm>
            <a:off x="351884" y="3589855"/>
            <a:ext cx="2532830" cy="1881304"/>
            <a:chOff x="351885" y="890531"/>
            <a:chExt cx="2532830" cy="1881304"/>
          </a:xfrm>
        </p:grpSpPr>
        <p:sp>
          <p:nvSpPr>
            <p:cNvPr id="25" name="Rectangle 24">
              <a:extLst>
                <a:ext uri="{FF2B5EF4-FFF2-40B4-BE49-F238E27FC236}">
                  <a16:creationId xmlns:a16="http://schemas.microsoft.com/office/drawing/2014/main" id="{B8BFA609-5833-E144-AEB8-BCF0A6D5DE93}"/>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3 : 92 Areas </a:t>
              </a:r>
              <a:endParaRPr lang="en-US" sz="1200" b="1" dirty="0">
                <a:solidFill>
                  <a:srgbClr val="002060"/>
                </a:solidFill>
              </a:endParaRPr>
            </a:p>
          </p:txBody>
        </p:sp>
        <p:sp>
          <p:nvSpPr>
            <p:cNvPr id="26" name="Rectangle 25">
              <a:extLst>
                <a:ext uri="{FF2B5EF4-FFF2-40B4-BE49-F238E27FC236}">
                  <a16:creationId xmlns:a16="http://schemas.microsoft.com/office/drawing/2014/main" id="{B73A0889-A3ED-054D-8568-30A423D8F09F}"/>
                </a:ext>
              </a:extLst>
            </p:cNvPr>
            <p:cNvSpPr/>
            <p:nvPr/>
          </p:nvSpPr>
          <p:spPr>
            <a:xfrm>
              <a:off x="351885" y="1171397"/>
              <a:ext cx="2532830" cy="1600438"/>
            </a:xfrm>
            <a:prstGeom prst="rect">
              <a:avLst/>
            </a:prstGeom>
          </p:spPr>
          <p:txBody>
            <a:bodyPr wrap="square">
              <a:spAutoFit/>
            </a:bodyPr>
            <a:lstStyle/>
            <a:p>
              <a:pPr fontAlgn="ctr"/>
              <a:r>
                <a:rPr lang="en-AU" sz="1400" b="1" dirty="0"/>
                <a:t>Low</a:t>
              </a:r>
              <a:r>
                <a:rPr lang="en-AU" sz="1400" dirty="0"/>
                <a:t> </a:t>
              </a:r>
            </a:p>
            <a:p>
              <a:pPr marL="96838" indent="-96838" fontAlgn="ctr"/>
              <a:r>
                <a:rPr lang="en-AU" sz="1400" dirty="0"/>
                <a:t>- Education – Bachelor, Post graduates</a:t>
              </a:r>
            </a:p>
            <a:p>
              <a:pPr fontAlgn="ctr"/>
              <a:r>
                <a:rPr lang="en-AU" sz="1400" b="1" dirty="0"/>
                <a:t>High</a:t>
              </a:r>
            </a:p>
            <a:p>
              <a:pPr fontAlgn="ctr"/>
              <a:r>
                <a:rPr lang="en-AU" sz="1400" dirty="0"/>
                <a:t>- Financial problem – no money</a:t>
              </a:r>
            </a:p>
            <a:p>
              <a:pPr fontAlgn="ctr"/>
              <a:r>
                <a:rPr lang="en-AU" sz="1400" b="1" dirty="0"/>
                <a:t>Medium</a:t>
              </a:r>
            </a:p>
            <a:p>
              <a:pPr fontAlgn="ctr"/>
              <a:r>
                <a:rPr lang="en-AU" sz="1400" dirty="0"/>
                <a:t>- for all other features</a:t>
              </a:r>
            </a:p>
          </p:txBody>
        </p:sp>
        <p:cxnSp>
          <p:nvCxnSpPr>
            <p:cNvPr id="27" name="Straight Connector 26">
              <a:extLst>
                <a:ext uri="{FF2B5EF4-FFF2-40B4-BE49-F238E27FC236}">
                  <a16:creationId xmlns:a16="http://schemas.microsoft.com/office/drawing/2014/main" id="{317881D0-C8F1-E044-A9E3-E09C98C291E6}"/>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E6561AF-3166-4948-AD9E-9AA378E66E03}"/>
              </a:ext>
            </a:extLst>
          </p:cNvPr>
          <p:cNvGrpSpPr/>
          <p:nvPr/>
        </p:nvGrpSpPr>
        <p:grpSpPr>
          <a:xfrm>
            <a:off x="3203942" y="912363"/>
            <a:ext cx="2532830" cy="4035740"/>
            <a:chOff x="351885" y="890531"/>
            <a:chExt cx="2532830" cy="4035740"/>
          </a:xfrm>
        </p:grpSpPr>
        <p:sp>
          <p:nvSpPr>
            <p:cNvPr id="29" name="Rectangle 28">
              <a:extLst>
                <a:ext uri="{FF2B5EF4-FFF2-40B4-BE49-F238E27FC236}">
                  <a16:creationId xmlns:a16="http://schemas.microsoft.com/office/drawing/2014/main" id="{62345882-F63B-CD42-85E4-6FE14A1F7F0A}"/>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4 : 69 Areas </a:t>
              </a:r>
              <a:endParaRPr lang="en-US" sz="1200" b="1" dirty="0">
                <a:solidFill>
                  <a:srgbClr val="002060"/>
                </a:solidFill>
              </a:endParaRPr>
            </a:p>
          </p:txBody>
        </p:sp>
        <p:sp>
          <p:nvSpPr>
            <p:cNvPr id="30" name="Rectangle 29">
              <a:extLst>
                <a:ext uri="{FF2B5EF4-FFF2-40B4-BE49-F238E27FC236}">
                  <a16:creationId xmlns:a16="http://schemas.microsoft.com/office/drawing/2014/main" id="{4FDCC288-5BD3-034E-A8E9-158A9730CA69}"/>
                </a:ext>
              </a:extLst>
            </p:cNvPr>
            <p:cNvSpPr/>
            <p:nvPr/>
          </p:nvSpPr>
          <p:spPr>
            <a:xfrm>
              <a:off x="351885" y="1171397"/>
              <a:ext cx="2532830" cy="3754874"/>
            </a:xfrm>
            <a:prstGeom prst="rect">
              <a:avLst/>
            </a:prstGeom>
          </p:spPr>
          <p:txBody>
            <a:bodyPr wrap="square">
              <a:spAutoFit/>
            </a:bodyPr>
            <a:lstStyle/>
            <a:p>
              <a:pPr fontAlgn="ctr"/>
              <a:r>
                <a:rPr lang="en-AU" sz="1400" b="1" dirty="0"/>
                <a:t>Low</a:t>
              </a:r>
              <a:r>
                <a:rPr lang="en-AU" sz="1400" dirty="0"/>
                <a:t> </a:t>
              </a:r>
            </a:p>
            <a:p>
              <a:pPr fontAlgn="ctr"/>
              <a:r>
                <a:rPr lang="en-AU" sz="1400" dirty="0"/>
                <a:t>- Demography – Age</a:t>
              </a:r>
            </a:p>
            <a:p>
              <a:pPr fontAlgn="ctr"/>
              <a:r>
                <a:rPr lang="en-AU" sz="1400" b="1" dirty="0"/>
                <a:t>High</a:t>
              </a:r>
            </a:p>
            <a:p>
              <a:pPr marL="96838" indent="-96838" fontAlgn="ctr"/>
              <a:r>
                <a:rPr lang="en-AU" sz="1400" dirty="0"/>
                <a:t>- Population</a:t>
              </a:r>
            </a:p>
            <a:p>
              <a:pPr marL="96838" indent="-96838" fontAlgn="ctr"/>
              <a:r>
                <a:rPr lang="en-AU" sz="1400" dirty="0"/>
                <a:t>- Financial ability</a:t>
              </a:r>
            </a:p>
            <a:p>
              <a:pPr marL="96838" indent="-96838" fontAlgn="ctr"/>
              <a:r>
                <a:rPr lang="en-AU" sz="1400" dirty="0"/>
                <a:t>- Language – Spanish, Polish, Persian, Hindi, Filipino</a:t>
              </a:r>
            </a:p>
            <a:p>
              <a:pPr marL="96838" indent="-96838" fontAlgn="ctr"/>
              <a:r>
                <a:rPr lang="en-AU" sz="1400" dirty="0"/>
                <a:t>- Indigenous people</a:t>
              </a:r>
            </a:p>
            <a:p>
              <a:pPr marL="96838" indent="-96838" fontAlgn="ctr">
                <a:buFontTx/>
                <a:buChar char="-"/>
              </a:pPr>
              <a:r>
                <a:rPr lang="en-AU" sz="1400" dirty="0"/>
                <a:t>Properties value – number of properties &amp; listing</a:t>
              </a:r>
            </a:p>
            <a:p>
              <a:pPr marL="96838" indent="-96838" fontAlgn="ctr">
                <a:buFontTx/>
                <a:buChar char="-"/>
              </a:pPr>
              <a:r>
                <a:rPr lang="en-AU" sz="1400" dirty="0"/>
                <a:t>Employment Rate</a:t>
              </a:r>
            </a:p>
            <a:p>
              <a:pPr marL="96838" indent="-96838" fontAlgn="ctr">
                <a:buFontTx/>
                <a:buChar char="-"/>
              </a:pPr>
              <a:r>
                <a:rPr lang="en-AU" sz="1400" dirty="0"/>
                <a:t>Heath – Life Satisfaction</a:t>
              </a:r>
            </a:p>
            <a:p>
              <a:pPr marL="96838" indent="-96838" fontAlgn="ctr">
                <a:buFontTx/>
                <a:buChar char="-"/>
              </a:pPr>
              <a:r>
                <a:rPr lang="en-AU" sz="1400" dirty="0"/>
                <a:t>Families – Married, Unmarried, dependency rate</a:t>
              </a:r>
            </a:p>
            <a:p>
              <a:pPr marL="96838" indent="-96838" fontAlgn="ctr">
                <a:buFontTx/>
                <a:buChar char="-"/>
              </a:pPr>
              <a:r>
                <a:rPr lang="en-AU" sz="1400" dirty="0"/>
                <a:t>Volunteer</a:t>
              </a:r>
            </a:p>
            <a:p>
              <a:pPr fontAlgn="ctr"/>
              <a:r>
                <a:rPr lang="en-AU" sz="1400" b="1" dirty="0"/>
                <a:t>Medium</a:t>
              </a:r>
            </a:p>
            <a:p>
              <a:pPr fontAlgn="ctr"/>
              <a:r>
                <a:rPr lang="en-AU" sz="1400" dirty="0"/>
                <a:t>for all other features</a:t>
              </a:r>
            </a:p>
          </p:txBody>
        </p:sp>
        <p:cxnSp>
          <p:nvCxnSpPr>
            <p:cNvPr id="31" name="Straight Connector 30">
              <a:extLst>
                <a:ext uri="{FF2B5EF4-FFF2-40B4-BE49-F238E27FC236}">
                  <a16:creationId xmlns:a16="http://schemas.microsoft.com/office/drawing/2014/main" id="{4287D47F-6425-B247-A862-D75F998FD6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C45AE38-474C-ED47-8784-F8295F63EE93}"/>
              </a:ext>
            </a:extLst>
          </p:cNvPr>
          <p:cNvGrpSpPr/>
          <p:nvPr/>
        </p:nvGrpSpPr>
        <p:grpSpPr>
          <a:xfrm>
            <a:off x="6055999" y="890531"/>
            <a:ext cx="2532830" cy="2958522"/>
            <a:chOff x="351885" y="890531"/>
            <a:chExt cx="2532830" cy="2958522"/>
          </a:xfrm>
        </p:grpSpPr>
        <p:sp>
          <p:nvSpPr>
            <p:cNvPr id="33" name="Rectangle 32">
              <a:extLst>
                <a:ext uri="{FF2B5EF4-FFF2-40B4-BE49-F238E27FC236}">
                  <a16:creationId xmlns:a16="http://schemas.microsoft.com/office/drawing/2014/main" id="{06C152B4-7F70-3E40-A714-F3A4553237F1}"/>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6 : 141 Areas </a:t>
              </a:r>
              <a:endParaRPr lang="en-US" sz="1200" b="1" dirty="0">
                <a:solidFill>
                  <a:srgbClr val="002060"/>
                </a:solidFill>
              </a:endParaRPr>
            </a:p>
          </p:txBody>
        </p:sp>
        <p:sp>
          <p:nvSpPr>
            <p:cNvPr id="34" name="Rectangle 33">
              <a:extLst>
                <a:ext uri="{FF2B5EF4-FFF2-40B4-BE49-F238E27FC236}">
                  <a16:creationId xmlns:a16="http://schemas.microsoft.com/office/drawing/2014/main" id="{7E56EC1A-8B7E-5A49-AA46-88898060AE7A}"/>
                </a:ext>
              </a:extLst>
            </p:cNvPr>
            <p:cNvSpPr/>
            <p:nvPr/>
          </p:nvSpPr>
          <p:spPr>
            <a:xfrm>
              <a:off x="351885" y="1171397"/>
              <a:ext cx="2532830" cy="2677656"/>
            </a:xfrm>
            <a:prstGeom prst="rect">
              <a:avLst/>
            </a:prstGeom>
          </p:spPr>
          <p:txBody>
            <a:bodyPr wrap="square">
              <a:spAutoFit/>
            </a:bodyPr>
            <a:lstStyle/>
            <a:p>
              <a:pPr fontAlgn="ctr"/>
              <a:r>
                <a:rPr lang="en-AU" sz="1400" b="1" dirty="0"/>
                <a:t>Low</a:t>
              </a:r>
              <a:r>
                <a:rPr lang="en-AU" sz="1400" dirty="0"/>
                <a:t> </a:t>
              </a:r>
            </a:p>
            <a:p>
              <a:pPr marL="96838" indent="-96838" fontAlgn="ctr"/>
              <a:r>
                <a:rPr lang="en-AU" sz="1400" dirty="0"/>
                <a:t>- Finance – have vehicle</a:t>
              </a:r>
            </a:p>
            <a:p>
              <a:pPr marL="96838" indent="-96838" fontAlgn="ctr"/>
              <a:r>
                <a:rPr lang="en-AU" sz="1400" dirty="0"/>
                <a:t>- Language – English</a:t>
              </a:r>
            </a:p>
            <a:p>
              <a:pPr marL="96838" indent="-96838" fontAlgn="ctr"/>
              <a:r>
                <a:rPr lang="en-AU" sz="1400" dirty="0"/>
                <a:t>- Properties value – number of properties, listing, repeated sales</a:t>
              </a:r>
            </a:p>
            <a:p>
              <a:pPr marL="96838" indent="-96838" fontAlgn="ctr">
                <a:buFontTx/>
                <a:buChar char="-"/>
              </a:pPr>
              <a:r>
                <a:rPr lang="en-AU" sz="1400" dirty="0"/>
                <a:t>Employment Rate</a:t>
              </a:r>
            </a:p>
            <a:p>
              <a:pPr marL="96838" indent="-96838" fontAlgn="ctr">
                <a:buFontTx/>
                <a:buChar char="-"/>
              </a:pPr>
              <a:r>
                <a:rPr lang="en-AU" sz="1400" dirty="0"/>
                <a:t>Heath</a:t>
              </a:r>
            </a:p>
            <a:p>
              <a:pPr marL="96838" indent="-96838" fontAlgn="ctr">
                <a:buFontTx/>
                <a:buChar char="-"/>
              </a:pPr>
              <a:r>
                <a:rPr lang="en-AU" sz="1400" dirty="0"/>
                <a:t>Families – Married, dependency rate</a:t>
              </a:r>
            </a:p>
            <a:p>
              <a:pPr fontAlgn="ctr"/>
              <a:r>
                <a:rPr lang="en-AU" sz="1400" b="1" dirty="0"/>
                <a:t>Medium</a:t>
              </a:r>
            </a:p>
            <a:p>
              <a:pPr fontAlgn="ctr"/>
              <a:r>
                <a:rPr lang="en-AU" sz="1400" dirty="0"/>
                <a:t>- for all other features</a:t>
              </a:r>
            </a:p>
          </p:txBody>
        </p:sp>
        <p:cxnSp>
          <p:nvCxnSpPr>
            <p:cNvPr id="35" name="Straight Connector 34">
              <a:extLst>
                <a:ext uri="{FF2B5EF4-FFF2-40B4-BE49-F238E27FC236}">
                  <a16:creationId xmlns:a16="http://schemas.microsoft.com/office/drawing/2014/main" id="{714FAA04-B752-4A46-9A4F-9ADAAAFD2F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90AE07B-F7C0-114D-9C0E-E7EC22CFCB82}"/>
              </a:ext>
            </a:extLst>
          </p:cNvPr>
          <p:cNvGrpSpPr/>
          <p:nvPr/>
        </p:nvGrpSpPr>
        <p:grpSpPr>
          <a:xfrm>
            <a:off x="8908056" y="883278"/>
            <a:ext cx="2532830" cy="3604853"/>
            <a:chOff x="351885" y="890531"/>
            <a:chExt cx="2532830" cy="3604853"/>
          </a:xfrm>
        </p:grpSpPr>
        <p:sp>
          <p:nvSpPr>
            <p:cNvPr id="37" name="Rectangle 36">
              <a:extLst>
                <a:ext uri="{FF2B5EF4-FFF2-40B4-BE49-F238E27FC236}">
                  <a16:creationId xmlns:a16="http://schemas.microsoft.com/office/drawing/2014/main" id="{8BF413A7-4F8B-EE48-AF99-E839570A872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8 : 150 Areas </a:t>
              </a:r>
              <a:endParaRPr lang="en-US" sz="1200" b="1" dirty="0">
                <a:solidFill>
                  <a:srgbClr val="002060"/>
                </a:solidFill>
              </a:endParaRPr>
            </a:p>
          </p:txBody>
        </p:sp>
        <p:sp>
          <p:nvSpPr>
            <p:cNvPr id="38" name="Rectangle 37">
              <a:extLst>
                <a:ext uri="{FF2B5EF4-FFF2-40B4-BE49-F238E27FC236}">
                  <a16:creationId xmlns:a16="http://schemas.microsoft.com/office/drawing/2014/main" id="{F92FA26C-0A87-7042-B115-935B5824FBF4}"/>
                </a:ext>
              </a:extLst>
            </p:cNvPr>
            <p:cNvSpPr/>
            <p:nvPr/>
          </p:nvSpPr>
          <p:spPr>
            <a:xfrm>
              <a:off x="351885" y="1171397"/>
              <a:ext cx="2532830" cy="3323987"/>
            </a:xfrm>
            <a:prstGeom prst="rect">
              <a:avLst/>
            </a:prstGeom>
          </p:spPr>
          <p:txBody>
            <a:bodyPr wrap="square">
              <a:spAutoFit/>
            </a:bodyPr>
            <a:lstStyle/>
            <a:p>
              <a:pPr fontAlgn="ctr"/>
              <a:r>
                <a:rPr lang="en-AU" sz="1400" b="1" dirty="0"/>
                <a:t>Low</a:t>
              </a:r>
              <a:r>
                <a:rPr lang="en-AU" sz="1400" dirty="0"/>
                <a:t> </a:t>
              </a:r>
            </a:p>
            <a:p>
              <a:pPr marL="96838" indent="-96838" fontAlgn="ctr">
                <a:buFontTx/>
                <a:buChar char="-"/>
              </a:pPr>
              <a:r>
                <a:rPr lang="en-AU" sz="1400" dirty="0"/>
                <a:t>Population</a:t>
              </a:r>
            </a:p>
            <a:p>
              <a:pPr marL="96838" indent="-96838" fontAlgn="ctr">
                <a:buFontTx/>
                <a:buChar char="-"/>
              </a:pPr>
              <a:r>
                <a:rPr lang="en-AU" sz="1400" dirty="0"/>
                <a:t>Finance – have vehicle</a:t>
              </a:r>
            </a:p>
            <a:p>
              <a:pPr marL="96838" indent="-96838" fontAlgn="ctr"/>
              <a:r>
                <a:rPr lang="en-AU" sz="1400" dirty="0"/>
                <a:t>- Financial problem - no money</a:t>
              </a:r>
            </a:p>
            <a:p>
              <a:pPr marL="96838" indent="-96838" fontAlgn="ctr"/>
              <a:r>
                <a:rPr lang="en-AU" sz="1400" dirty="0"/>
                <a:t>- Language – English</a:t>
              </a:r>
            </a:p>
            <a:p>
              <a:pPr marL="96838" indent="-96838" fontAlgn="ctr"/>
              <a:r>
                <a:rPr lang="en-AU" sz="1400" dirty="0"/>
                <a:t>- Number of properties</a:t>
              </a:r>
            </a:p>
            <a:p>
              <a:pPr marL="96838" indent="-96838" fontAlgn="ctr">
                <a:buFontTx/>
                <a:buChar char="-"/>
              </a:pPr>
              <a:r>
                <a:rPr lang="en-AU" sz="1400" dirty="0"/>
                <a:t>Employment Rate</a:t>
              </a:r>
            </a:p>
            <a:p>
              <a:pPr marL="96838" indent="-96838" fontAlgn="ctr">
                <a:buFontTx/>
                <a:buChar char="-"/>
              </a:pPr>
              <a:r>
                <a:rPr lang="en-AU" sz="1400" dirty="0"/>
                <a:t>Heath</a:t>
              </a:r>
            </a:p>
            <a:p>
              <a:pPr marL="96838" indent="-96838" fontAlgn="ctr">
                <a:buFontTx/>
                <a:buChar char="-"/>
              </a:pPr>
              <a:r>
                <a:rPr lang="en-AU" sz="1400" dirty="0"/>
                <a:t>Families – Married, Unmarried, dependency rate</a:t>
              </a:r>
            </a:p>
            <a:p>
              <a:pPr fontAlgn="ctr"/>
              <a:r>
                <a:rPr lang="en-AU" sz="1400" b="1" dirty="0"/>
                <a:t>High</a:t>
              </a:r>
            </a:p>
            <a:p>
              <a:pPr marL="96838" indent="-96838" fontAlgn="ctr"/>
              <a:r>
                <a:rPr lang="en-AU" sz="1400" dirty="0"/>
                <a:t>- Education – bachelor, post graduates</a:t>
              </a:r>
            </a:p>
            <a:p>
              <a:pPr fontAlgn="ctr"/>
              <a:r>
                <a:rPr lang="en-AU" sz="1400" b="1" dirty="0"/>
                <a:t>Medium</a:t>
              </a:r>
            </a:p>
            <a:p>
              <a:pPr fontAlgn="ctr"/>
              <a:r>
                <a:rPr lang="en-AU" sz="1400" dirty="0"/>
                <a:t>- for all other features</a:t>
              </a:r>
            </a:p>
          </p:txBody>
        </p:sp>
        <p:cxnSp>
          <p:nvCxnSpPr>
            <p:cNvPr id="39" name="Straight Connector 38">
              <a:extLst>
                <a:ext uri="{FF2B5EF4-FFF2-40B4-BE49-F238E27FC236}">
                  <a16:creationId xmlns:a16="http://schemas.microsoft.com/office/drawing/2014/main" id="{970DD0A7-BDBF-8140-B9B3-E641CF0B9ADB}"/>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B4DA4DB-BD3B-DA4D-AE8D-96BD7A9A17CA}"/>
              </a:ext>
            </a:extLst>
          </p:cNvPr>
          <p:cNvGrpSpPr/>
          <p:nvPr/>
        </p:nvGrpSpPr>
        <p:grpSpPr>
          <a:xfrm>
            <a:off x="6096000" y="4115172"/>
            <a:ext cx="2532830" cy="1665861"/>
            <a:chOff x="351885" y="890531"/>
            <a:chExt cx="2532830" cy="1665861"/>
          </a:xfrm>
        </p:grpSpPr>
        <p:sp>
          <p:nvSpPr>
            <p:cNvPr id="45" name="Rectangle 44">
              <a:extLst>
                <a:ext uri="{FF2B5EF4-FFF2-40B4-BE49-F238E27FC236}">
                  <a16:creationId xmlns:a16="http://schemas.microsoft.com/office/drawing/2014/main" id="{D0A2D3FD-C21A-FE4D-8ACF-C7EDD76FFD9C}"/>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7 : 27 Areas </a:t>
              </a:r>
              <a:endParaRPr lang="en-US" sz="1200" b="1" dirty="0">
                <a:solidFill>
                  <a:srgbClr val="002060"/>
                </a:solidFill>
              </a:endParaRPr>
            </a:p>
          </p:txBody>
        </p:sp>
        <p:sp>
          <p:nvSpPr>
            <p:cNvPr id="46" name="Rectangle 45">
              <a:extLst>
                <a:ext uri="{FF2B5EF4-FFF2-40B4-BE49-F238E27FC236}">
                  <a16:creationId xmlns:a16="http://schemas.microsoft.com/office/drawing/2014/main" id="{5D93541D-1089-6242-99EB-939DE067CD4E}"/>
                </a:ext>
              </a:extLst>
            </p:cNvPr>
            <p:cNvSpPr/>
            <p:nvPr/>
          </p:nvSpPr>
          <p:spPr>
            <a:xfrm>
              <a:off x="351885" y="1171397"/>
              <a:ext cx="2532830" cy="1384995"/>
            </a:xfrm>
            <a:prstGeom prst="rect">
              <a:avLst/>
            </a:prstGeom>
          </p:spPr>
          <p:txBody>
            <a:bodyPr wrap="square">
              <a:spAutoFit/>
            </a:bodyPr>
            <a:lstStyle/>
            <a:p>
              <a:pPr fontAlgn="ctr"/>
              <a:r>
                <a:rPr lang="en-AU" sz="1400" b="1" dirty="0"/>
                <a:t>Low</a:t>
              </a:r>
              <a:r>
                <a:rPr lang="en-AU" sz="1400" dirty="0"/>
                <a:t> </a:t>
              </a:r>
            </a:p>
            <a:p>
              <a:pPr fontAlgn="ctr"/>
              <a:r>
                <a:rPr lang="en-AU" sz="1400" dirty="0"/>
                <a:t>- Population</a:t>
              </a:r>
            </a:p>
            <a:p>
              <a:pPr fontAlgn="ctr"/>
              <a:r>
                <a:rPr lang="en-AU" sz="1400" b="1" dirty="0"/>
                <a:t>High</a:t>
              </a:r>
            </a:p>
            <a:p>
              <a:pPr fontAlgn="ctr"/>
              <a:r>
                <a:rPr lang="en-AU" sz="1400" dirty="0"/>
                <a:t>- Death Rate</a:t>
              </a:r>
            </a:p>
            <a:p>
              <a:pPr fontAlgn="ctr"/>
              <a:r>
                <a:rPr lang="en-AU" sz="1400" b="1" dirty="0"/>
                <a:t>Medium</a:t>
              </a:r>
            </a:p>
            <a:p>
              <a:pPr fontAlgn="ctr"/>
              <a:r>
                <a:rPr lang="en-AU" sz="1400" dirty="0"/>
                <a:t>- for all other features</a:t>
              </a:r>
            </a:p>
          </p:txBody>
        </p:sp>
        <p:cxnSp>
          <p:nvCxnSpPr>
            <p:cNvPr id="47" name="Straight Connector 46">
              <a:extLst>
                <a:ext uri="{FF2B5EF4-FFF2-40B4-BE49-F238E27FC236}">
                  <a16:creationId xmlns:a16="http://schemas.microsoft.com/office/drawing/2014/main" id="{2FC6733E-2C21-AF4F-9EEF-433DB2DE39BF}"/>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2ECB8CE-D870-B344-A34C-7920F586BEAC}"/>
              </a:ext>
            </a:extLst>
          </p:cNvPr>
          <p:cNvGrpSpPr/>
          <p:nvPr/>
        </p:nvGrpSpPr>
        <p:grpSpPr>
          <a:xfrm>
            <a:off x="8908056" y="4662164"/>
            <a:ext cx="2532830" cy="1234973"/>
            <a:chOff x="351885" y="890531"/>
            <a:chExt cx="2532830" cy="1234973"/>
          </a:xfrm>
        </p:grpSpPr>
        <p:sp>
          <p:nvSpPr>
            <p:cNvPr id="41" name="Rectangle 40">
              <a:extLst>
                <a:ext uri="{FF2B5EF4-FFF2-40B4-BE49-F238E27FC236}">
                  <a16:creationId xmlns:a16="http://schemas.microsoft.com/office/drawing/2014/main" id="{AEBB3A41-3281-3840-878C-37665BDC62A3}"/>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9 : 133 Areas </a:t>
              </a:r>
              <a:endParaRPr lang="en-US" sz="1200" b="1" dirty="0">
                <a:solidFill>
                  <a:srgbClr val="002060"/>
                </a:solidFill>
              </a:endParaRPr>
            </a:p>
          </p:txBody>
        </p:sp>
        <p:sp>
          <p:nvSpPr>
            <p:cNvPr id="42" name="Rectangle 41">
              <a:extLst>
                <a:ext uri="{FF2B5EF4-FFF2-40B4-BE49-F238E27FC236}">
                  <a16:creationId xmlns:a16="http://schemas.microsoft.com/office/drawing/2014/main" id="{4222B681-2F87-D04E-95A6-8D55D3D111EE}"/>
                </a:ext>
              </a:extLst>
            </p:cNvPr>
            <p:cNvSpPr/>
            <p:nvPr/>
          </p:nvSpPr>
          <p:spPr>
            <a:xfrm>
              <a:off x="351885" y="1171397"/>
              <a:ext cx="2532830" cy="954107"/>
            </a:xfrm>
            <a:prstGeom prst="rect">
              <a:avLst/>
            </a:prstGeom>
          </p:spPr>
          <p:txBody>
            <a:bodyPr wrap="square">
              <a:spAutoFit/>
            </a:bodyPr>
            <a:lstStyle/>
            <a:p>
              <a:pPr fontAlgn="ctr"/>
              <a:r>
                <a:rPr lang="en-AU" sz="1400" b="1" dirty="0"/>
                <a:t>Low</a:t>
              </a:r>
              <a:r>
                <a:rPr lang="en-AU" sz="1400" dirty="0"/>
                <a:t> </a:t>
              </a:r>
            </a:p>
            <a:p>
              <a:pPr fontAlgn="ctr"/>
              <a:r>
                <a:rPr lang="en-AU" sz="1400" dirty="0"/>
                <a:t>- Properties – vacancy rate</a:t>
              </a:r>
            </a:p>
            <a:p>
              <a:pPr fontAlgn="ctr"/>
              <a:r>
                <a:rPr lang="en-AU" sz="1400" b="1" dirty="0"/>
                <a:t>Medium</a:t>
              </a:r>
            </a:p>
            <a:p>
              <a:pPr fontAlgn="ctr"/>
              <a:r>
                <a:rPr lang="en-AU" sz="1400" dirty="0"/>
                <a:t>- for all other features</a:t>
              </a:r>
            </a:p>
          </p:txBody>
        </p:sp>
        <p:cxnSp>
          <p:nvCxnSpPr>
            <p:cNvPr id="43" name="Straight Connector 42">
              <a:extLst>
                <a:ext uri="{FF2B5EF4-FFF2-40B4-BE49-F238E27FC236}">
                  <a16:creationId xmlns:a16="http://schemas.microsoft.com/office/drawing/2014/main" id="{76D752F1-A41E-BA45-91F2-2BB893DB3EC6}"/>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0E82D2E-F728-6144-94BD-C38D0BAD320B}"/>
              </a:ext>
            </a:extLst>
          </p:cNvPr>
          <p:cNvGrpSpPr/>
          <p:nvPr/>
        </p:nvGrpSpPr>
        <p:grpSpPr>
          <a:xfrm>
            <a:off x="3203942" y="5093052"/>
            <a:ext cx="2532830" cy="1234973"/>
            <a:chOff x="351885" y="890531"/>
            <a:chExt cx="2532830" cy="1234973"/>
          </a:xfrm>
        </p:grpSpPr>
        <p:sp>
          <p:nvSpPr>
            <p:cNvPr id="49" name="Rectangle 48">
              <a:extLst>
                <a:ext uri="{FF2B5EF4-FFF2-40B4-BE49-F238E27FC236}">
                  <a16:creationId xmlns:a16="http://schemas.microsoft.com/office/drawing/2014/main" id="{68A742EB-E105-354F-8CCF-CD976DEF690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5 : 78 Areas </a:t>
              </a:r>
              <a:endParaRPr lang="en-US" sz="1200" b="1" dirty="0">
                <a:solidFill>
                  <a:srgbClr val="002060"/>
                </a:solidFill>
              </a:endParaRPr>
            </a:p>
          </p:txBody>
        </p:sp>
        <p:sp>
          <p:nvSpPr>
            <p:cNvPr id="50" name="Rectangle 49">
              <a:extLst>
                <a:ext uri="{FF2B5EF4-FFF2-40B4-BE49-F238E27FC236}">
                  <a16:creationId xmlns:a16="http://schemas.microsoft.com/office/drawing/2014/main" id="{1B96342F-3431-824F-8770-F87CB4DA337C}"/>
                </a:ext>
              </a:extLst>
            </p:cNvPr>
            <p:cNvSpPr/>
            <p:nvPr/>
          </p:nvSpPr>
          <p:spPr>
            <a:xfrm>
              <a:off x="351885" y="1171397"/>
              <a:ext cx="2532830" cy="954107"/>
            </a:xfrm>
            <a:prstGeom prst="rect">
              <a:avLst/>
            </a:prstGeom>
          </p:spPr>
          <p:txBody>
            <a:bodyPr wrap="square">
              <a:spAutoFit/>
            </a:bodyPr>
            <a:lstStyle/>
            <a:p>
              <a:pPr fontAlgn="ctr"/>
              <a:r>
                <a:rPr lang="en-AU" sz="1400" b="1" dirty="0"/>
                <a:t>Low</a:t>
              </a:r>
              <a:r>
                <a:rPr lang="en-AU" sz="1400" dirty="0"/>
                <a:t> </a:t>
              </a:r>
            </a:p>
            <a:p>
              <a:pPr fontAlgn="ctr"/>
              <a:r>
                <a:rPr lang="en-AU" sz="1400" dirty="0"/>
                <a:t>- Female fertility rate</a:t>
              </a:r>
            </a:p>
            <a:p>
              <a:pPr fontAlgn="ctr"/>
              <a:r>
                <a:rPr lang="en-AU" sz="1400" b="1" dirty="0"/>
                <a:t>Medium</a:t>
              </a:r>
            </a:p>
            <a:p>
              <a:pPr fontAlgn="ctr"/>
              <a:r>
                <a:rPr lang="en-AU" sz="1400" dirty="0"/>
                <a:t>- for all other features</a:t>
              </a:r>
            </a:p>
          </p:txBody>
        </p:sp>
        <p:cxnSp>
          <p:nvCxnSpPr>
            <p:cNvPr id="51" name="Straight Connector 50">
              <a:extLst>
                <a:ext uri="{FF2B5EF4-FFF2-40B4-BE49-F238E27FC236}">
                  <a16:creationId xmlns:a16="http://schemas.microsoft.com/office/drawing/2014/main" id="{5A09F376-1265-D247-A304-4739540F5771}"/>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2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5A7280-F8FE-A147-A24D-9ABDB8619EF6}"/>
              </a:ext>
            </a:extLst>
          </p:cNvPr>
          <p:cNvSpPr txBox="1"/>
          <p:nvPr/>
        </p:nvSpPr>
        <p:spPr>
          <a:xfrm>
            <a:off x="351884" y="215316"/>
            <a:ext cx="10087516"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Cluster Analysis using K-Modes with 20 Clusters on Categorical Data … [2] </a:t>
            </a:r>
          </a:p>
        </p:txBody>
      </p:sp>
      <p:sp>
        <p:nvSpPr>
          <p:cNvPr id="6" name="Rectangle 5">
            <a:extLst>
              <a:ext uri="{FF2B5EF4-FFF2-40B4-BE49-F238E27FC236}">
                <a16:creationId xmlns:a16="http://schemas.microsoft.com/office/drawing/2014/main" id="{9860ED6C-ECDA-7C45-8AE0-BC6A2A4AB78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DABD934-43A8-F74F-95B7-6CDBFDE11430}"/>
              </a:ext>
            </a:extLst>
          </p:cNvPr>
          <p:cNvGrpSpPr/>
          <p:nvPr/>
        </p:nvGrpSpPr>
        <p:grpSpPr>
          <a:xfrm>
            <a:off x="351885" y="890531"/>
            <a:ext cx="2532830" cy="1881304"/>
            <a:chOff x="351885" y="890531"/>
            <a:chExt cx="2532830" cy="1881304"/>
          </a:xfrm>
        </p:grpSpPr>
        <p:sp>
          <p:nvSpPr>
            <p:cNvPr id="7" name="Rectangle 6">
              <a:extLst>
                <a:ext uri="{FF2B5EF4-FFF2-40B4-BE49-F238E27FC236}">
                  <a16:creationId xmlns:a16="http://schemas.microsoft.com/office/drawing/2014/main" id="{56356CBD-C89F-EC48-8E56-23D3077E9CFB}"/>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10 : 132 Areas </a:t>
              </a:r>
              <a:endParaRPr lang="en-US" sz="1200" b="1" dirty="0">
                <a:solidFill>
                  <a:srgbClr val="002060"/>
                </a:solidFill>
              </a:endParaRPr>
            </a:p>
          </p:txBody>
        </p:sp>
        <p:sp>
          <p:nvSpPr>
            <p:cNvPr id="8" name="Rectangle 7">
              <a:extLst>
                <a:ext uri="{FF2B5EF4-FFF2-40B4-BE49-F238E27FC236}">
                  <a16:creationId xmlns:a16="http://schemas.microsoft.com/office/drawing/2014/main" id="{B2F035FC-D034-3D4E-8E96-D440EDD4C247}"/>
                </a:ext>
              </a:extLst>
            </p:cNvPr>
            <p:cNvSpPr/>
            <p:nvPr/>
          </p:nvSpPr>
          <p:spPr>
            <a:xfrm>
              <a:off x="351885" y="1171397"/>
              <a:ext cx="2532830" cy="1600438"/>
            </a:xfrm>
            <a:prstGeom prst="rect">
              <a:avLst/>
            </a:prstGeom>
          </p:spPr>
          <p:txBody>
            <a:bodyPr wrap="square">
              <a:spAutoFit/>
            </a:bodyPr>
            <a:lstStyle/>
            <a:p>
              <a:pPr fontAlgn="ctr"/>
              <a:r>
                <a:rPr lang="en-AU" sz="1400" b="1" dirty="0"/>
                <a:t>Low</a:t>
              </a:r>
              <a:r>
                <a:rPr lang="en-AU" sz="1400" dirty="0"/>
                <a:t> </a:t>
              </a:r>
            </a:p>
            <a:p>
              <a:pPr marL="96838" indent="-96838" fontAlgn="ctr">
                <a:buFontTx/>
                <a:buChar char="-"/>
              </a:pPr>
              <a:r>
                <a:rPr lang="en-AU" sz="1400" dirty="0"/>
                <a:t>Income</a:t>
              </a:r>
            </a:p>
            <a:p>
              <a:pPr marL="96838" indent="-96838" fontAlgn="ctr">
                <a:buFontTx/>
                <a:buChar char="-"/>
              </a:pPr>
              <a:r>
                <a:rPr lang="en-AU" sz="1400" dirty="0"/>
                <a:t>Health – Life satisfaction</a:t>
              </a:r>
            </a:p>
            <a:p>
              <a:pPr marL="96838" indent="-96838" fontAlgn="ctr"/>
              <a:r>
                <a:rPr lang="en-AU" sz="1400" b="1" dirty="0"/>
                <a:t>High</a:t>
              </a:r>
            </a:p>
            <a:p>
              <a:pPr fontAlgn="ctr"/>
              <a:r>
                <a:rPr lang="en-AU" sz="1400" dirty="0"/>
                <a:t>- Demography - Age</a:t>
              </a:r>
            </a:p>
            <a:p>
              <a:pPr fontAlgn="ctr"/>
              <a:r>
                <a:rPr lang="en-AU" sz="1400" b="1" dirty="0"/>
                <a:t>Medium</a:t>
              </a:r>
            </a:p>
            <a:p>
              <a:pPr fontAlgn="ctr"/>
              <a:r>
                <a:rPr lang="en-AU" sz="1400" dirty="0"/>
                <a:t>- for all other features</a:t>
              </a:r>
            </a:p>
          </p:txBody>
        </p:sp>
        <p:cxnSp>
          <p:nvCxnSpPr>
            <p:cNvPr id="16" name="Straight Connector 15">
              <a:extLst>
                <a:ext uri="{FF2B5EF4-FFF2-40B4-BE49-F238E27FC236}">
                  <a16:creationId xmlns:a16="http://schemas.microsoft.com/office/drawing/2014/main" id="{E6956E6A-3D33-FD47-AFEB-43F696FCCA05}"/>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9741ED0-0682-E04E-BDA9-1594B13F9E58}"/>
              </a:ext>
            </a:extLst>
          </p:cNvPr>
          <p:cNvGrpSpPr/>
          <p:nvPr/>
        </p:nvGrpSpPr>
        <p:grpSpPr>
          <a:xfrm>
            <a:off x="351884" y="3066798"/>
            <a:ext cx="2532830" cy="1881304"/>
            <a:chOff x="351885" y="890531"/>
            <a:chExt cx="2532830" cy="1881304"/>
          </a:xfrm>
        </p:grpSpPr>
        <p:sp>
          <p:nvSpPr>
            <p:cNvPr id="25" name="Rectangle 24">
              <a:extLst>
                <a:ext uri="{FF2B5EF4-FFF2-40B4-BE49-F238E27FC236}">
                  <a16:creationId xmlns:a16="http://schemas.microsoft.com/office/drawing/2014/main" id="{B8BFA609-5833-E144-AEB8-BCF0A6D5DE93}"/>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11 : 128 Areas </a:t>
              </a:r>
              <a:endParaRPr lang="en-US" sz="1200" b="1" dirty="0">
                <a:solidFill>
                  <a:srgbClr val="002060"/>
                </a:solidFill>
              </a:endParaRPr>
            </a:p>
          </p:txBody>
        </p:sp>
        <p:sp>
          <p:nvSpPr>
            <p:cNvPr id="26" name="Rectangle 25">
              <a:extLst>
                <a:ext uri="{FF2B5EF4-FFF2-40B4-BE49-F238E27FC236}">
                  <a16:creationId xmlns:a16="http://schemas.microsoft.com/office/drawing/2014/main" id="{B73A0889-A3ED-054D-8568-30A423D8F09F}"/>
                </a:ext>
              </a:extLst>
            </p:cNvPr>
            <p:cNvSpPr/>
            <p:nvPr/>
          </p:nvSpPr>
          <p:spPr>
            <a:xfrm>
              <a:off x="351885" y="1171397"/>
              <a:ext cx="2532830" cy="1600438"/>
            </a:xfrm>
            <a:prstGeom prst="rect">
              <a:avLst/>
            </a:prstGeom>
          </p:spPr>
          <p:txBody>
            <a:bodyPr wrap="square">
              <a:spAutoFit/>
            </a:bodyPr>
            <a:lstStyle/>
            <a:p>
              <a:pPr fontAlgn="ctr"/>
              <a:r>
                <a:rPr lang="en-AU" sz="1400" b="1" dirty="0"/>
                <a:t>Low</a:t>
              </a:r>
              <a:r>
                <a:rPr lang="en-AU" sz="1400" dirty="0"/>
                <a:t> </a:t>
              </a:r>
            </a:p>
            <a:p>
              <a:pPr marL="96838" indent="-96838" fontAlgn="ctr"/>
              <a:r>
                <a:rPr lang="en-AU" sz="1400" dirty="0"/>
                <a:t>- Demography - Age</a:t>
              </a:r>
            </a:p>
            <a:p>
              <a:pPr marL="96838" indent="-96838" fontAlgn="ctr"/>
              <a:r>
                <a:rPr lang="en-AU" sz="1400" dirty="0"/>
                <a:t>- Properties – owner ratio</a:t>
              </a:r>
            </a:p>
            <a:p>
              <a:pPr fontAlgn="ctr"/>
              <a:r>
                <a:rPr lang="en-AU" sz="1400" b="1" dirty="0"/>
                <a:t>High</a:t>
              </a:r>
            </a:p>
            <a:p>
              <a:pPr fontAlgn="ctr"/>
              <a:r>
                <a:rPr lang="en-AU" sz="1400" dirty="0"/>
                <a:t>- Properties – renter ratio</a:t>
              </a:r>
            </a:p>
            <a:p>
              <a:pPr fontAlgn="ctr"/>
              <a:r>
                <a:rPr lang="en-AU" sz="1400" b="1" dirty="0"/>
                <a:t>Medium</a:t>
              </a:r>
            </a:p>
            <a:p>
              <a:pPr fontAlgn="ctr"/>
              <a:r>
                <a:rPr lang="en-AU" sz="1400" dirty="0"/>
                <a:t>- for all other features</a:t>
              </a:r>
            </a:p>
          </p:txBody>
        </p:sp>
        <p:cxnSp>
          <p:nvCxnSpPr>
            <p:cNvPr id="27" name="Straight Connector 26">
              <a:extLst>
                <a:ext uri="{FF2B5EF4-FFF2-40B4-BE49-F238E27FC236}">
                  <a16:creationId xmlns:a16="http://schemas.microsoft.com/office/drawing/2014/main" id="{317881D0-C8F1-E044-A9E3-E09C98C291E6}"/>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E6561AF-3166-4948-AD9E-9AA378E66E03}"/>
              </a:ext>
            </a:extLst>
          </p:cNvPr>
          <p:cNvGrpSpPr/>
          <p:nvPr/>
        </p:nvGrpSpPr>
        <p:grpSpPr>
          <a:xfrm>
            <a:off x="3203942" y="912363"/>
            <a:ext cx="2532830" cy="2743079"/>
            <a:chOff x="351885" y="890531"/>
            <a:chExt cx="2532830" cy="2743079"/>
          </a:xfrm>
        </p:grpSpPr>
        <p:sp>
          <p:nvSpPr>
            <p:cNvPr id="29" name="Rectangle 28">
              <a:extLst>
                <a:ext uri="{FF2B5EF4-FFF2-40B4-BE49-F238E27FC236}">
                  <a16:creationId xmlns:a16="http://schemas.microsoft.com/office/drawing/2014/main" id="{62345882-F63B-CD42-85E4-6FE14A1F7F0A}"/>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12 : 106 Areas </a:t>
              </a:r>
              <a:endParaRPr lang="en-US" sz="1200" b="1" dirty="0">
                <a:solidFill>
                  <a:srgbClr val="002060"/>
                </a:solidFill>
              </a:endParaRPr>
            </a:p>
          </p:txBody>
        </p:sp>
        <p:sp>
          <p:nvSpPr>
            <p:cNvPr id="30" name="Rectangle 29">
              <a:extLst>
                <a:ext uri="{FF2B5EF4-FFF2-40B4-BE49-F238E27FC236}">
                  <a16:creationId xmlns:a16="http://schemas.microsoft.com/office/drawing/2014/main" id="{4FDCC288-5BD3-034E-A8E9-158A9730CA69}"/>
                </a:ext>
              </a:extLst>
            </p:cNvPr>
            <p:cNvSpPr/>
            <p:nvPr/>
          </p:nvSpPr>
          <p:spPr>
            <a:xfrm>
              <a:off x="351885" y="1171397"/>
              <a:ext cx="2532830" cy="2462213"/>
            </a:xfrm>
            <a:prstGeom prst="rect">
              <a:avLst/>
            </a:prstGeom>
          </p:spPr>
          <p:txBody>
            <a:bodyPr wrap="square">
              <a:spAutoFit/>
            </a:bodyPr>
            <a:lstStyle/>
            <a:p>
              <a:pPr fontAlgn="ctr"/>
              <a:r>
                <a:rPr lang="en-AU" sz="1400" b="1" dirty="0"/>
                <a:t>High</a:t>
              </a:r>
            </a:p>
            <a:p>
              <a:pPr marL="96838" indent="-96838" fontAlgn="ctr"/>
              <a:r>
                <a:rPr lang="en-AU" sz="1400" dirty="0"/>
                <a:t>- Population</a:t>
              </a:r>
            </a:p>
            <a:p>
              <a:pPr marL="96838" indent="-96838" fontAlgn="ctr"/>
              <a:r>
                <a:rPr lang="en-AU" sz="1400" dirty="0"/>
                <a:t>- Financial ability</a:t>
              </a:r>
            </a:p>
            <a:p>
              <a:pPr marL="96838" indent="-96838" fontAlgn="ctr"/>
              <a:r>
                <a:rPr lang="en-AU" sz="1400" dirty="0"/>
                <a:t>- Language – English</a:t>
              </a:r>
            </a:p>
            <a:p>
              <a:pPr marL="96838" indent="-96838" fontAlgn="ctr">
                <a:buFontTx/>
                <a:buChar char="-"/>
              </a:pPr>
              <a:r>
                <a:rPr lang="en-AU" sz="1400" dirty="0"/>
                <a:t>Properties value – growth</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buFontTx/>
                <a:buChar char="-"/>
              </a:pPr>
              <a:r>
                <a:rPr lang="en-AU" sz="1400" dirty="0"/>
                <a:t>Volunteer</a:t>
              </a:r>
            </a:p>
            <a:p>
              <a:pPr fontAlgn="ctr"/>
              <a:r>
                <a:rPr lang="en-AU" sz="1400" b="1" dirty="0"/>
                <a:t>Medium</a:t>
              </a:r>
            </a:p>
            <a:p>
              <a:pPr fontAlgn="ctr"/>
              <a:r>
                <a:rPr lang="en-AU" sz="1400" dirty="0"/>
                <a:t>for all other features</a:t>
              </a:r>
            </a:p>
          </p:txBody>
        </p:sp>
        <p:cxnSp>
          <p:nvCxnSpPr>
            <p:cNvPr id="31" name="Straight Connector 30">
              <a:extLst>
                <a:ext uri="{FF2B5EF4-FFF2-40B4-BE49-F238E27FC236}">
                  <a16:creationId xmlns:a16="http://schemas.microsoft.com/office/drawing/2014/main" id="{4287D47F-6425-B247-A862-D75F998FD6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C45AE38-474C-ED47-8784-F8295F63EE93}"/>
              </a:ext>
            </a:extLst>
          </p:cNvPr>
          <p:cNvGrpSpPr/>
          <p:nvPr/>
        </p:nvGrpSpPr>
        <p:grpSpPr>
          <a:xfrm>
            <a:off x="6055999" y="890531"/>
            <a:ext cx="2532830" cy="2958522"/>
            <a:chOff x="351885" y="890531"/>
            <a:chExt cx="2532830" cy="2958522"/>
          </a:xfrm>
        </p:grpSpPr>
        <p:sp>
          <p:nvSpPr>
            <p:cNvPr id="33" name="Rectangle 32">
              <a:extLst>
                <a:ext uri="{FF2B5EF4-FFF2-40B4-BE49-F238E27FC236}">
                  <a16:creationId xmlns:a16="http://schemas.microsoft.com/office/drawing/2014/main" id="{06C152B4-7F70-3E40-A714-F3A4553237F1}"/>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14 : 121 Areas </a:t>
              </a:r>
              <a:endParaRPr lang="en-US" sz="1200" b="1" dirty="0">
                <a:solidFill>
                  <a:srgbClr val="002060"/>
                </a:solidFill>
              </a:endParaRPr>
            </a:p>
          </p:txBody>
        </p:sp>
        <p:sp>
          <p:nvSpPr>
            <p:cNvPr id="34" name="Rectangle 33">
              <a:extLst>
                <a:ext uri="{FF2B5EF4-FFF2-40B4-BE49-F238E27FC236}">
                  <a16:creationId xmlns:a16="http://schemas.microsoft.com/office/drawing/2014/main" id="{7E56EC1A-8B7E-5A49-AA46-88898060AE7A}"/>
                </a:ext>
              </a:extLst>
            </p:cNvPr>
            <p:cNvSpPr/>
            <p:nvPr/>
          </p:nvSpPr>
          <p:spPr>
            <a:xfrm>
              <a:off x="351885" y="1171397"/>
              <a:ext cx="2532830" cy="2677656"/>
            </a:xfrm>
            <a:prstGeom prst="rect">
              <a:avLst/>
            </a:prstGeom>
          </p:spPr>
          <p:txBody>
            <a:bodyPr wrap="square">
              <a:spAutoFit/>
            </a:bodyPr>
            <a:lstStyle/>
            <a:p>
              <a:pPr fontAlgn="ctr"/>
              <a:r>
                <a:rPr lang="en-AU" sz="1400" b="1" dirty="0"/>
                <a:t>Low</a:t>
              </a:r>
            </a:p>
            <a:p>
              <a:pPr fontAlgn="ctr"/>
              <a:r>
                <a:rPr lang="en-AU" sz="1400" b="1" dirty="0"/>
                <a:t>- </a:t>
              </a:r>
              <a:r>
                <a:rPr lang="en-AU" sz="1400" dirty="0"/>
                <a:t>Female fertility rate</a:t>
              </a:r>
            </a:p>
            <a:p>
              <a:pPr fontAlgn="ctr"/>
              <a:r>
                <a:rPr lang="en-AU" sz="1400" b="1" dirty="0"/>
                <a:t>High</a:t>
              </a:r>
              <a:r>
                <a:rPr lang="en-AU" sz="1400" dirty="0"/>
                <a:t> </a:t>
              </a:r>
            </a:p>
            <a:p>
              <a:pPr marL="96838" indent="-96838" fontAlgn="ctr"/>
              <a:r>
                <a:rPr lang="en-AU" sz="1400" dirty="0"/>
                <a:t>- Income </a:t>
              </a:r>
            </a:p>
            <a:p>
              <a:pPr marL="96838" indent="-96838" fontAlgn="ctr"/>
              <a:r>
                <a:rPr lang="en-AU" sz="1400" dirty="0"/>
                <a:t>- Education – Bachelors, Post graduates</a:t>
              </a:r>
            </a:p>
            <a:p>
              <a:pPr marL="96838" indent="-96838" fontAlgn="ctr">
                <a:buFontTx/>
                <a:buChar char="-"/>
              </a:pPr>
              <a:r>
                <a:rPr lang="en-AU" sz="1400" dirty="0"/>
                <a:t>Employment Rate</a:t>
              </a:r>
            </a:p>
            <a:p>
              <a:pPr marL="96838" indent="-96838" fontAlgn="ctr">
                <a:buFontTx/>
                <a:buChar char="-"/>
              </a:pPr>
              <a:r>
                <a:rPr lang="en-AU" sz="1400" dirty="0"/>
                <a:t>Heath</a:t>
              </a:r>
            </a:p>
            <a:p>
              <a:pPr marL="96838" indent="-96838" fontAlgn="ctr">
                <a:buFontTx/>
                <a:buChar char="-"/>
              </a:pPr>
              <a:r>
                <a:rPr lang="en-AU" sz="1400" dirty="0"/>
                <a:t>Families – Married, dependency rate</a:t>
              </a:r>
            </a:p>
            <a:p>
              <a:pPr fontAlgn="ctr"/>
              <a:r>
                <a:rPr lang="en-AU" sz="1400" b="1" dirty="0"/>
                <a:t>Medium</a:t>
              </a:r>
            </a:p>
            <a:p>
              <a:pPr fontAlgn="ctr"/>
              <a:r>
                <a:rPr lang="en-AU" sz="1400" dirty="0"/>
                <a:t>- for all other features</a:t>
              </a:r>
            </a:p>
          </p:txBody>
        </p:sp>
        <p:cxnSp>
          <p:nvCxnSpPr>
            <p:cNvPr id="35" name="Straight Connector 34">
              <a:extLst>
                <a:ext uri="{FF2B5EF4-FFF2-40B4-BE49-F238E27FC236}">
                  <a16:creationId xmlns:a16="http://schemas.microsoft.com/office/drawing/2014/main" id="{714FAA04-B752-4A46-9A4F-9ADAAAFD2F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90AE07B-F7C0-114D-9C0E-E7EC22CFCB82}"/>
              </a:ext>
            </a:extLst>
          </p:cNvPr>
          <p:cNvGrpSpPr/>
          <p:nvPr/>
        </p:nvGrpSpPr>
        <p:grpSpPr>
          <a:xfrm>
            <a:off x="8908056" y="883278"/>
            <a:ext cx="2532830" cy="4035740"/>
            <a:chOff x="351885" y="890531"/>
            <a:chExt cx="2532830" cy="4035740"/>
          </a:xfrm>
        </p:grpSpPr>
        <p:sp>
          <p:nvSpPr>
            <p:cNvPr id="37" name="Rectangle 36">
              <a:extLst>
                <a:ext uri="{FF2B5EF4-FFF2-40B4-BE49-F238E27FC236}">
                  <a16:creationId xmlns:a16="http://schemas.microsoft.com/office/drawing/2014/main" id="{8BF413A7-4F8B-EE48-AF99-E839570A872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15 : 116 Areas </a:t>
              </a:r>
              <a:endParaRPr lang="en-US" sz="1200" b="1" dirty="0">
                <a:solidFill>
                  <a:srgbClr val="002060"/>
                </a:solidFill>
              </a:endParaRPr>
            </a:p>
          </p:txBody>
        </p:sp>
        <p:sp>
          <p:nvSpPr>
            <p:cNvPr id="38" name="Rectangle 37">
              <a:extLst>
                <a:ext uri="{FF2B5EF4-FFF2-40B4-BE49-F238E27FC236}">
                  <a16:creationId xmlns:a16="http://schemas.microsoft.com/office/drawing/2014/main" id="{F92FA26C-0A87-7042-B115-935B5824FBF4}"/>
                </a:ext>
              </a:extLst>
            </p:cNvPr>
            <p:cNvSpPr/>
            <p:nvPr/>
          </p:nvSpPr>
          <p:spPr>
            <a:xfrm>
              <a:off x="351885" y="1171397"/>
              <a:ext cx="2532830" cy="3754874"/>
            </a:xfrm>
            <a:prstGeom prst="rect">
              <a:avLst/>
            </a:prstGeom>
          </p:spPr>
          <p:txBody>
            <a:bodyPr wrap="square">
              <a:spAutoFit/>
            </a:bodyPr>
            <a:lstStyle/>
            <a:p>
              <a:pPr fontAlgn="ctr"/>
              <a:r>
                <a:rPr lang="en-AU" sz="1400" b="1" dirty="0"/>
                <a:t>Low</a:t>
              </a:r>
              <a:r>
                <a:rPr lang="en-AU" sz="1400" dirty="0"/>
                <a:t> </a:t>
              </a:r>
            </a:p>
            <a:p>
              <a:pPr fontAlgn="ctr"/>
              <a:r>
                <a:rPr lang="en-AU" sz="1400" dirty="0"/>
                <a:t>- Female fertility rate</a:t>
              </a:r>
            </a:p>
            <a:p>
              <a:pPr fontAlgn="ctr"/>
              <a:r>
                <a:rPr lang="en-AU" sz="1400" b="1" dirty="0"/>
                <a:t>High</a:t>
              </a:r>
            </a:p>
            <a:p>
              <a:pPr marL="96838" indent="-96838" fontAlgn="ctr">
                <a:buFontTx/>
                <a:buChar char="-"/>
              </a:pPr>
              <a:r>
                <a:rPr lang="en-AU" sz="1400" dirty="0"/>
                <a:t>Population</a:t>
              </a:r>
            </a:p>
            <a:p>
              <a:pPr marL="96838" indent="-96838" fontAlgn="ctr">
                <a:buFontTx/>
                <a:buChar char="-"/>
              </a:pPr>
              <a:r>
                <a:rPr lang="en-AU" sz="1400" dirty="0"/>
                <a:t>Income</a:t>
              </a:r>
            </a:p>
            <a:p>
              <a:pPr marL="96838" indent="-96838" fontAlgn="ctr">
                <a:buFontTx/>
                <a:buChar char="-"/>
              </a:pPr>
              <a:r>
                <a:rPr lang="en-AU" sz="1400" dirty="0"/>
                <a:t>Financial ability</a:t>
              </a:r>
            </a:p>
            <a:p>
              <a:pPr marL="96838" indent="-96838" fontAlgn="ctr"/>
              <a:r>
                <a:rPr lang="en-AU" sz="1400" dirty="0"/>
                <a:t>- Language – English, French, Japanese, German, Spanish, Russian, Chinese, Polish, Dutch</a:t>
              </a:r>
            </a:p>
            <a:p>
              <a:pPr marL="96838" indent="-96838" fontAlgn="ctr"/>
              <a:r>
                <a:rPr lang="en-AU" sz="1400" dirty="0"/>
                <a:t>- Properties value – price, listing</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r>
                <a:rPr lang="en-AU" sz="1400" dirty="0"/>
                <a:t>- Education – bachelor, post graduates</a:t>
              </a:r>
            </a:p>
            <a:p>
              <a:pPr fontAlgn="ctr"/>
              <a:r>
                <a:rPr lang="en-AU" sz="1400" b="1" dirty="0"/>
                <a:t>Medium</a:t>
              </a:r>
            </a:p>
            <a:p>
              <a:pPr fontAlgn="ctr"/>
              <a:r>
                <a:rPr lang="en-AU" sz="1400" dirty="0"/>
                <a:t>- for all other features</a:t>
              </a:r>
            </a:p>
          </p:txBody>
        </p:sp>
        <p:cxnSp>
          <p:nvCxnSpPr>
            <p:cNvPr id="39" name="Straight Connector 38">
              <a:extLst>
                <a:ext uri="{FF2B5EF4-FFF2-40B4-BE49-F238E27FC236}">
                  <a16:creationId xmlns:a16="http://schemas.microsoft.com/office/drawing/2014/main" id="{970DD0A7-BDBF-8140-B9B3-E641CF0B9ADB}"/>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0E82D2E-F728-6144-94BD-C38D0BAD320B}"/>
              </a:ext>
            </a:extLst>
          </p:cNvPr>
          <p:cNvGrpSpPr/>
          <p:nvPr/>
        </p:nvGrpSpPr>
        <p:grpSpPr>
          <a:xfrm>
            <a:off x="3203942" y="3870644"/>
            <a:ext cx="2532830" cy="1450417"/>
            <a:chOff x="351885" y="890531"/>
            <a:chExt cx="2532830" cy="1450417"/>
          </a:xfrm>
        </p:grpSpPr>
        <p:sp>
          <p:nvSpPr>
            <p:cNvPr id="49" name="Rectangle 48">
              <a:extLst>
                <a:ext uri="{FF2B5EF4-FFF2-40B4-BE49-F238E27FC236}">
                  <a16:creationId xmlns:a16="http://schemas.microsoft.com/office/drawing/2014/main" id="{68A742EB-E105-354F-8CCF-CD976DEF690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13 : 72 Areas </a:t>
              </a:r>
              <a:endParaRPr lang="en-US" sz="1200" b="1" dirty="0">
                <a:solidFill>
                  <a:srgbClr val="002060"/>
                </a:solidFill>
              </a:endParaRPr>
            </a:p>
          </p:txBody>
        </p:sp>
        <p:sp>
          <p:nvSpPr>
            <p:cNvPr id="50" name="Rectangle 49">
              <a:extLst>
                <a:ext uri="{FF2B5EF4-FFF2-40B4-BE49-F238E27FC236}">
                  <a16:creationId xmlns:a16="http://schemas.microsoft.com/office/drawing/2014/main" id="{1B96342F-3431-824F-8770-F87CB4DA337C}"/>
                </a:ext>
              </a:extLst>
            </p:cNvPr>
            <p:cNvSpPr/>
            <p:nvPr/>
          </p:nvSpPr>
          <p:spPr>
            <a:xfrm>
              <a:off x="351885" y="1171397"/>
              <a:ext cx="2532830" cy="1169551"/>
            </a:xfrm>
            <a:prstGeom prst="rect">
              <a:avLst/>
            </a:prstGeom>
          </p:spPr>
          <p:txBody>
            <a:bodyPr wrap="square">
              <a:spAutoFit/>
            </a:bodyPr>
            <a:lstStyle/>
            <a:p>
              <a:pPr fontAlgn="ctr"/>
              <a:r>
                <a:rPr lang="en-AU" sz="1400" b="1" dirty="0"/>
                <a:t>High</a:t>
              </a:r>
              <a:r>
                <a:rPr lang="en-AU" sz="1400" dirty="0"/>
                <a:t> </a:t>
              </a:r>
            </a:p>
            <a:p>
              <a:pPr marL="96838" indent="-96838" fontAlgn="ctr"/>
              <a:r>
                <a:rPr lang="en-AU" sz="1400" dirty="0"/>
                <a:t>- Properties – sales price, rent demand</a:t>
              </a:r>
            </a:p>
            <a:p>
              <a:pPr fontAlgn="ctr"/>
              <a:r>
                <a:rPr lang="en-AU" sz="1400" b="1" dirty="0"/>
                <a:t>Medium</a:t>
              </a:r>
            </a:p>
            <a:p>
              <a:pPr fontAlgn="ctr"/>
              <a:r>
                <a:rPr lang="en-AU" sz="1400" dirty="0"/>
                <a:t>- for all other features</a:t>
              </a:r>
            </a:p>
          </p:txBody>
        </p:sp>
        <p:cxnSp>
          <p:nvCxnSpPr>
            <p:cNvPr id="51" name="Straight Connector 50">
              <a:extLst>
                <a:ext uri="{FF2B5EF4-FFF2-40B4-BE49-F238E27FC236}">
                  <a16:creationId xmlns:a16="http://schemas.microsoft.com/office/drawing/2014/main" id="{5A09F376-1265-D247-A304-4739540F5771}"/>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955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0983A8E-105A-614C-A156-E262287E2E45}"/>
              </a:ext>
            </a:extLst>
          </p:cNvPr>
          <p:cNvSpPr/>
          <p:nvPr/>
        </p:nvSpPr>
        <p:spPr>
          <a:xfrm>
            <a:off x="598544" y="1358306"/>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1</a:t>
            </a:r>
          </a:p>
        </p:txBody>
      </p:sp>
      <p:sp>
        <p:nvSpPr>
          <p:cNvPr id="5" name="Rectangle 4">
            <a:extLst>
              <a:ext uri="{FF2B5EF4-FFF2-40B4-BE49-F238E27FC236}">
                <a16:creationId xmlns:a16="http://schemas.microsoft.com/office/drawing/2014/main" id="{3BAF1986-20D3-3C4F-B5AF-243DABE9633D}"/>
              </a:ext>
            </a:extLst>
          </p:cNvPr>
          <p:cNvSpPr/>
          <p:nvPr/>
        </p:nvSpPr>
        <p:spPr>
          <a:xfrm>
            <a:off x="620494" y="779852"/>
            <a:ext cx="10537363" cy="1624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7AA0A7-9211-E141-826D-A1F883FABE49}"/>
              </a:ext>
            </a:extLst>
          </p:cNvPr>
          <p:cNvSpPr txBox="1"/>
          <p:nvPr/>
        </p:nvSpPr>
        <p:spPr>
          <a:xfrm>
            <a:off x="533399" y="263630"/>
            <a:ext cx="9013371" cy="507832"/>
          </a:xfrm>
          <a:prstGeom prst="rect">
            <a:avLst/>
          </a:prstGeom>
          <a:noFill/>
        </p:spPr>
        <p:txBody>
          <a:bodyPr wrap="none" rtlCol="0">
            <a:noAutofit/>
          </a:bodyPr>
          <a:lstStyle/>
          <a:p>
            <a:r>
              <a:rPr lang="en-US" sz="3600" b="1" dirty="0">
                <a:solidFill>
                  <a:schemeClr val="accent1">
                    <a:lumMod val="50000"/>
                  </a:schemeClr>
                </a:solidFill>
                <a:ea typeface="Apple SD Gothic Neo ExtraBold" panose="02000300000000000000" pitchFamily="2" charset="-127"/>
              </a:rPr>
              <a:t>Progress Workflow</a:t>
            </a:r>
            <a:endParaRPr lang="en-US" sz="4000" b="1" dirty="0">
              <a:solidFill>
                <a:schemeClr val="accent1">
                  <a:lumMod val="50000"/>
                </a:schemeClr>
              </a:solidFill>
              <a:ea typeface="Apple SD Gothic Neo ExtraBold" panose="02000300000000000000" pitchFamily="2" charset="-127"/>
            </a:endParaRPr>
          </a:p>
        </p:txBody>
      </p:sp>
      <p:sp>
        <p:nvSpPr>
          <p:cNvPr id="8" name="Oval 7">
            <a:extLst>
              <a:ext uri="{FF2B5EF4-FFF2-40B4-BE49-F238E27FC236}">
                <a16:creationId xmlns:a16="http://schemas.microsoft.com/office/drawing/2014/main" id="{FBFA6889-F2A7-E04F-BBA0-C68EB40665FF}"/>
              </a:ext>
            </a:extLst>
          </p:cNvPr>
          <p:cNvSpPr/>
          <p:nvPr/>
        </p:nvSpPr>
        <p:spPr>
          <a:xfrm>
            <a:off x="598544" y="21419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2</a:t>
            </a:r>
          </a:p>
        </p:txBody>
      </p:sp>
      <p:sp>
        <p:nvSpPr>
          <p:cNvPr id="11" name="TextBox 10">
            <a:extLst>
              <a:ext uri="{FF2B5EF4-FFF2-40B4-BE49-F238E27FC236}">
                <a16:creationId xmlns:a16="http://schemas.microsoft.com/office/drawing/2014/main" id="{5A1B1276-8681-2842-A65E-630CC7A7F074}"/>
              </a:ext>
            </a:extLst>
          </p:cNvPr>
          <p:cNvSpPr txBox="1"/>
          <p:nvPr/>
        </p:nvSpPr>
        <p:spPr>
          <a:xfrm>
            <a:off x="1030544" y="1451752"/>
            <a:ext cx="3004477" cy="338554"/>
          </a:xfrm>
          <a:prstGeom prst="rect">
            <a:avLst/>
          </a:prstGeom>
          <a:noFill/>
        </p:spPr>
        <p:txBody>
          <a:bodyPr wrap="none" rtlCol="0">
            <a:spAutoFit/>
          </a:bodyPr>
          <a:lstStyle/>
          <a:p>
            <a:r>
              <a:rPr lang="en-US" sz="1600" dirty="0">
                <a:latin typeface="+mj-lt"/>
                <a:ea typeface="Apple SD Gothic Neo" panose="02000300000000000000" pitchFamily="2" charset="-127"/>
              </a:rPr>
              <a:t>Collect Early Features From AURIN</a:t>
            </a:r>
          </a:p>
        </p:txBody>
      </p:sp>
      <p:sp>
        <p:nvSpPr>
          <p:cNvPr id="13" name="TextBox 12">
            <a:extLst>
              <a:ext uri="{FF2B5EF4-FFF2-40B4-BE49-F238E27FC236}">
                <a16:creationId xmlns:a16="http://schemas.microsoft.com/office/drawing/2014/main" id="{969B8EF0-226F-C449-8C99-62E749F4D8F6}"/>
              </a:ext>
            </a:extLst>
          </p:cNvPr>
          <p:cNvSpPr txBox="1"/>
          <p:nvPr/>
        </p:nvSpPr>
        <p:spPr>
          <a:xfrm>
            <a:off x="1030544" y="2235408"/>
            <a:ext cx="1622560" cy="338554"/>
          </a:xfrm>
          <a:prstGeom prst="rect">
            <a:avLst/>
          </a:prstGeom>
          <a:noFill/>
        </p:spPr>
        <p:txBody>
          <a:bodyPr wrap="none" rtlCol="0">
            <a:spAutoFit/>
          </a:bodyPr>
          <a:lstStyle/>
          <a:p>
            <a:r>
              <a:rPr lang="en-US" sz="1600" dirty="0">
                <a:latin typeface="+mj-lt"/>
                <a:ea typeface="Apple SD Gothic Neo" panose="02000300000000000000" pitchFamily="2" charset="-127"/>
              </a:rPr>
              <a:t>Build A Prototype</a:t>
            </a:r>
          </a:p>
        </p:txBody>
      </p:sp>
      <p:sp>
        <p:nvSpPr>
          <p:cNvPr id="15" name="Rectangle 14">
            <a:extLst>
              <a:ext uri="{FF2B5EF4-FFF2-40B4-BE49-F238E27FC236}">
                <a16:creationId xmlns:a16="http://schemas.microsoft.com/office/drawing/2014/main" id="{1D52F124-6BD9-AD4A-BC5C-A3742345BDC7}"/>
              </a:ext>
            </a:extLst>
          </p:cNvPr>
          <p:cNvSpPr/>
          <p:nvPr/>
        </p:nvSpPr>
        <p:spPr>
          <a:xfrm>
            <a:off x="791685" y="17903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2E683F-33FA-684A-B7D8-3ACB70A22B09}"/>
              </a:ext>
            </a:extLst>
          </p:cNvPr>
          <p:cNvSpPr/>
          <p:nvPr/>
        </p:nvSpPr>
        <p:spPr>
          <a:xfrm>
            <a:off x="598544" y="2925618"/>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3</a:t>
            </a:r>
          </a:p>
        </p:txBody>
      </p:sp>
      <p:sp>
        <p:nvSpPr>
          <p:cNvPr id="17" name="TextBox 16">
            <a:extLst>
              <a:ext uri="{FF2B5EF4-FFF2-40B4-BE49-F238E27FC236}">
                <a16:creationId xmlns:a16="http://schemas.microsoft.com/office/drawing/2014/main" id="{9D578C16-AF06-F146-A6A4-A6C1303DB2FA}"/>
              </a:ext>
            </a:extLst>
          </p:cNvPr>
          <p:cNvSpPr txBox="1"/>
          <p:nvPr/>
        </p:nvSpPr>
        <p:spPr>
          <a:xfrm>
            <a:off x="1030544" y="3019064"/>
            <a:ext cx="3148939" cy="338554"/>
          </a:xfrm>
          <a:prstGeom prst="rect">
            <a:avLst/>
          </a:prstGeom>
          <a:noFill/>
        </p:spPr>
        <p:txBody>
          <a:bodyPr wrap="none" rtlCol="0">
            <a:spAutoFit/>
          </a:bodyPr>
          <a:lstStyle/>
          <a:p>
            <a:r>
              <a:rPr lang="en-US" sz="1600" dirty="0">
                <a:latin typeface="+mj-lt"/>
                <a:ea typeface="Apple SD Gothic Neo" panose="02000300000000000000" pitchFamily="2" charset="-127"/>
              </a:rPr>
              <a:t>Collect All SA2 datasets From AURIN</a:t>
            </a:r>
          </a:p>
        </p:txBody>
      </p:sp>
      <p:sp>
        <p:nvSpPr>
          <p:cNvPr id="18" name="Rectangle 17">
            <a:extLst>
              <a:ext uri="{FF2B5EF4-FFF2-40B4-BE49-F238E27FC236}">
                <a16:creationId xmlns:a16="http://schemas.microsoft.com/office/drawing/2014/main" id="{E89359F2-352A-774F-945B-217AB064AD0D}"/>
              </a:ext>
            </a:extLst>
          </p:cNvPr>
          <p:cNvSpPr/>
          <p:nvPr/>
        </p:nvSpPr>
        <p:spPr>
          <a:xfrm>
            <a:off x="791685" y="2573961"/>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953F5A0-9D31-2E4B-BCE5-F90C9CD6D3F9}"/>
              </a:ext>
            </a:extLst>
          </p:cNvPr>
          <p:cNvSpPr/>
          <p:nvPr/>
        </p:nvSpPr>
        <p:spPr>
          <a:xfrm>
            <a:off x="598544" y="370927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4</a:t>
            </a:r>
          </a:p>
        </p:txBody>
      </p:sp>
      <p:sp>
        <p:nvSpPr>
          <p:cNvPr id="20" name="TextBox 19">
            <a:extLst>
              <a:ext uri="{FF2B5EF4-FFF2-40B4-BE49-F238E27FC236}">
                <a16:creationId xmlns:a16="http://schemas.microsoft.com/office/drawing/2014/main" id="{F3512525-322D-3140-ABD3-923923A2A751}"/>
              </a:ext>
            </a:extLst>
          </p:cNvPr>
          <p:cNvSpPr txBox="1"/>
          <p:nvPr/>
        </p:nvSpPr>
        <p:spPr>
          <a:xfrm>
            <a:off x="1030544" y="3680718"/>
            <a:ext cx="3642151" cy="584775"/>
          </a:xfrm>
          <a:prstGeom prst="rect">
            <a:avLst/>
          </a:prstGeom>
          <a:noFill/>
        </p:spPr>
        <p:txBody>
          <a:bodyPr wrap="none" rtlCol="0">
            <a:spAutoFit/>
          </a:bodyPr>
          <a:lstStyle/>
          <a:p>
            <a:r>
              <a:rPr lang="en-US" sz="1600" dirty="0">
                <a:latin typeface="+mj-lt"/>
                <a:ea typeface="Apple SD Gothic Neo" panose="02000300000000000000" pitchFamily="2" charset="-127"/>
              </a:rPr>
              <a:t>Select Final Features Based on Correlation</a:t>
            </a:r>
          </a:p>
          <a:p>
            <a:r>
              <a:rPr lang="en-US" sz="1600" dirty="0">
                <a:latin typeface="+mj-lt"/>
                <a:ea typeface="Apple SD Gothic Neo" panose="02000300000000000000" pitchFamily="2" charset="-127"/>
              </a:rPr>
              <a:t>and Justification on Business Case</a:t>
            </a:r>
          </a:p>
        </p:txBody>
      </p:sp>
      <p:sp>
        <p:nvSpPr>
          <p:cNvPr id="21" name="Rectangle 20">
            <a:extLst>
              <a:ext uri="{FF2B5EF4-FFF2-40B4-BE49-F238E27FC236}">
                <a16:creationId xmlns:a16="http://schemas.microsoft.com/office/drawing/2014/main" id="{EE425A8E-4C34-FD4D-9D66-DC44F83A4E15}"/>
              </a:ext>
            </a:extLst>
          </p:cNvPr>
          <p:cNvSpPr/>
          <p:nvPr/>
        </p:nvSpPr>
        <p:spPr>
          <a:xfrm>
            <a:off x="791685" y="3357617"/>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510407-1000-E940-97E5-E8C461C70D0E}"/>
              </a:ext>
            </a:extLst>
          </p:cNvPr>
          <p:cNvSpPr/>
          <p:nvPr/>
        </p:nvSpPr>
        <p:spPr>
          <a:xfrm>
            <a:off x="598544" y="4495147"/>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5</a:t>
            </a:r>
          </a:p>
        </p:txBody>
      </p:sp>
      <p:sp>
        <p:nvSpPr>
          <p:cNvPr id="23" name="TextBox 22">
            <a:extLst>
              <a:ext uri="{FF2B5EF4-FFF2-40B4-BE49-F238E27FC236}">
                <a16:creationId xmlns:a16="http://schemas.microsoft.com/office/drawing/2014/main" id="{50FD0DD7-2315-D14B-9832-D1DFF4B5680A}"/>
              </a:ext>
            </a:extLst>
          </p:cNvPr>
          <p:cNvSpPr txBox="1"/>
          <p:nvPr/>
        </p:nvSpPr>
        <p:spPr>
          <a:xfrm>
            <a:off x="1030544" y="4588593"/>
            <a:ext cx="2019784" cy="338554"/>
          </a:xfrm>
          <a:prstGeom prst="rect">
            <a:avLst/>
          </a:prstGeom>
          <a:noFill/>
        </p:spPr>
        <p:txBody>
          <a:bodyPr wrap="none" rtlCol="0">
            <a:spAutoFit/>
          </a:bodyPr>
          <a:lstStyle/>
          <a:p>
            <a:r>
              <a:rPr lang="en-US" sz="1600" dirty="0">
                <a:latin typeface="+mj-lt"/>
                <a:ea typeface="Apple SD Gothic Neo" panose="02000300000000000000" pitchFamily="2" charset="-127"/>
              </a:rPr>
              <a:t>Handle Missing Values</a:t>
            </a:r>
          </a:p>
        </p:txBody>
      </p:sp>
      <p:sp>
        <p:nvSpPr>
          <p:cNvPr id="24" name="Rectangle 23">
            <a:extLst>
              <a:ext uri="{FF2B5EF4-FFF2-40B4-BE49-F238E27FC236}">
                <a16:creationId xmlns:a16="http://schemas.microsoft.com/office/drawing/2014/main" id="{D23BA15C-8F4B-334A-AE1F-7F18BFAA93F1}"/>
              </a:ext>
            </a:extLst>
          </p:cNvPr>
          <p:cNvSpPr/>
          <p:nvPr/>
        </p:nvSpPr>
        <p:spPr>
          <a:xfrm>
            <a:off x="791685" y="4143490"/>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7E6EEC-F901-E941-94A4-A938CD4E0FC7}"/>
              </a:ext>
            </a:extLst>
          </p:cNvPr>
          <p:cNvSpPr/>
          <p:nvPr/>
        </p:nvSpPr>
        <p:spPr>
          <a:xfrm>
            <a:off x="598544" y="5278804"/>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6</a:t>
            </a:r>
          </a:p>
        </p:txBody>
      </p:sp>
      <p:sp>
        <p:nvSpPr>
          <p:cNvPr id="27" name="TextBox 26">
            <a:extLst>
              <a:ext uri="{FF2B5EF4-FFF2-40B4-BE49-F238E27FC236}">
                <a16:creationId xmlns:a16="http://schemas.microsoft.com/office/drawing/2014/main" id="{28E6ACDF-62F3-4749-BE3B-F70ACE451A5F}"/>
              </a:ext>
            </a:extLst>
          </p:cNvPr>
          <p:cNvSpPr txBox="1"/>
          <p:nvPr/>
        </p:nvSpPr>
        <p:spPr>
          <a:xfrm>
            <a:off x="1030544" y="5278135"/>
            <a:ext cx="3521990" cy="584775"/>
          </a:xfrm>
          <a:prstGeom prst="rect">
            <a:avLst/>
          </a:prstGeom>
          <a:noFill/>
        </p:spPr>
        <p:txBody>
          <a:bodyPr wrap="none" rtlCol="0">
            <a:spAutoFit/>
          </a:bodyPr>
          <a:lstStyle/>
          <a:p>
            <a:r>
              <a:rPr lang="en-US" sz="1600" dirty="0">
                <a:latin typeface="+mj-lt"/>
                <a:ea typeface="Apple SD Gothic Neo" panose="02000300000000000000" pitchFamily="2" charset="-127"/>
              </a:rPr>
              <a:t>Compare Different Clustering Algorithms</a:t>
            </a:r>
          </a:p>
          <a:p>
            <a:r>
              <a:rPr lang="en-US" sz="1600" dirty="0">
                <a:latin typeface="+mj-lt"/>
                <a:ea typeface="Apple SD Gothic Neo" panose="02000300000000000000" pitchFamily="2" charset="-127"/>
              </a:rPr>
              <a:t>on Different Setting</a:t>
            </a:r>
          </a:p>
        </p:txBody>
      </p:sp>
      <p:sp>
        <p:nvSpPr>
          <p:cNvPr id="28" name="Rectangle 27">
            <a:extLst>
              <a:ext uri="{FF2B5EF4-FFF2-40B4-BE49-F238E27FC236}">
                <a16:creationId xmlns:a16="http://schemas.microsoft.com/office/drawing/2014/main" id="{E3649F9C-D76B-E143-951A-4882CEDD316D}"/>
              </a:ext>
            </a:extLst>
          </p:cNvPr>
          <p:cNvSpPr/>
          <p:nvPr/>
        </p:nvSpPr>
        <p:spPr>
          <a:xfrm>
            <a:off x="791685" y="4927147"/>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544877-6758-7340-94F7-56ED771EC1F2}"/>
              </a:ext>
            </a:extLst>
          </p:cNvPr>
          <p:cNvSpPr/>
          <p:nvPr/>
        </p:nvSpPr>
        <p:spPr>
          <a:xfrm>
            <a:off x="6248408" y="135357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8</a:t>
            </a:r>
          </a:p>
        </p:txBody>
      </p:sp>
      <p:sp>
        <p:nvSpPr>
          <p:cNvPr id="35" name="TextBox 34">
            <a:extLst>
              <a:ext uri="{FF2B5EF4-FFF2-40B4-BE49-F238E27FC236}">
                <a16:creationId xmlns:a16="http://schemas.microsoft.com/office/drawing/2014/main" id="{15A96840-B3BE-B345-862F-3EED24EEF223}"/>
              </a:ext>
            </a:extLst>
          </p:cNvPr>
          <p:cNvSpPr txBox="1"/>
          <p:nvPr/>
        </p:nvSpPr>
        <p:spPr>
          <a:xfrm>
            <a:off x="6680408" y="1447018"/>
            <a:ext cx="3359446" cy="338554"/>
          </a:xfrm>
          <a:prstGeom prst="rect">
            <a:avLst/>
          </a:prstGeom>
          <a:noFill/>
        </p:spPr>
        <p:txBody>
          <a:bodyPr wrap="none" rtlCol="0">
            <a:spAutoFit/>
          </a:bodyPr>
          <a:lstStyle/>
          <a:p>
            <a:r>
              <a:rPr lang="en-US" sz="1600" dirty="0">
                <a:latin typeface="+mj-lt"/>
                <a:ea typeface="Apple SD Gothic Neo" panose="02000300000000000000" pitchFamily="2" charset="-127"/>
              </a:rPr>
              <a:t>Cluster Analysis on Categorial Features</a:t>
            </a:r>
          </a:p>
        </p:txBody>
      </p:sp>
      <p:sp>
        <p:nvSpPr>
          <p:cNvPr id="37" name="Oval 36">
            <a:extLst>
              <a:ext uri="{FF2B5EF4-FFF2-40B4-BE49-F238E27FC236}">
                <a16:creationId xmlns:a16="http://schemas.microsoft.com/office/drawing/2014/main" id="{070A933B-B5D1-5743-9C8D-AC6206A7EF6D}"/>
              </a:ext>
            </a:extLst>
          </p:cNvPr>
          <p:cNvSpPr/>
          <p:nvPr/>
        </p:nvSpPr>
        <p:spPr>
          <a:xfrm>
            <a:off x="6248408" y="2150331"/>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9</a:t>
            </a:r>
          </a:p>
        </p:txBody>
      </p:sp>
      <p:sp>
        <p:nvSpPr>
          <p:cNvPr id="38" name="TextBox 37">
            <a:extLst>
              <a:ext uri="{FF2B5EF4-FFF2-40B4-BE49-F238E27FC236}">
                <a16:creationId xmlns:a16="http://schemas.microsoft.com/office/drawing/2014/main" id="{1662AEEE-95A3-8B49-828C-3CF7A434E9AC}"/>
              </a:ext>
            </a:extLst>
          </p:cNvPr>
          <p:cNvSpPr txBox="1"/>
          <p:nvPr/>
        </p:nvSpPr>
        <p:spPr>
          <a:xfrm>
            <a:off x="6680408" y="2243777"/>
            <a:ext cx="2877904" cy="338554"/>
          </a:xfrm>
          <a:prstGeom prst="rect">
            <a:avLst/>
          </a:prstGeom>
          <a:noFill/>
        </p:spPr>
        <p:txBody>
          <a:bodyPr wrap="none" rtlCol="0">
            <a:spAutoFit/>
          </a:bodyPr>
          <a:lstStyle/>
          <a:p>
            <a:r>
              <a:rPr lang="en-US" sz="1600" dirty="0">
                <a:latin typeface="+mj-lt"/>
                <a:ea typeface="Apple SD Gothic Neo" panose="02000300000000000000" pitchFamily="2" charset="-127"/>
              </a:rPr>
              <a:t>Interpret Cluster Analysis Results</a:t>
            </a:r>
          </a:p>
        </p:txBody>
      </p:sp>
      <p:sp>
        <p:nvSpPr>
          <p:cNvPr id="39" name="Rectangle 38">
            <a:extLst>
              <a:ext uri="{FF2B5EF4-FFF2-40B4-BE49-F238E27FC236}">
                <a16:creationId xmlns:a16="http://schemas.microsoft.com/office/drawing/2014/main" id="{3686A293-A0C6-EC40-8B74-4AF0C6B72165}"/>
              </a:ext>
            </a:extLst>
          </p:cNvPr>
          <p:cNvSpPr/>
          <p:nvPr/>
        </p:nvSpPr>
        <p:spPr>
          <a:xfrm>
            <a:off x="6441549" y="1798674"/>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E1C2BB2-A2A9-FF4C-8FC3-4BB5464B6AB0}"/>
              </a:ext>
            </a:extLst>
          </p:cNvPr>
          <p:cNvSpPr/>
          <p:nvPr/>
        </p:nvSpPr>
        <p:spPr>
          <a:xfrm>
            <a:off x="6248408" y="2932003"/>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85000"/>
                </a:schemeClr>
              </a:solidFill>
            </a:endParaRPr>
          </a:p>
        </p:txBody>
      </p:sp>
      <p:sp>
        <p:nvSpPr>
          <p:cNvPr id="41" name="TextBox 40">
            <a:extLst>
              <a:ext uri="{FF2B5EF4-FFF2-40B4-BE49-F238E27FC236}">
                <a16:creationId xmlns:a16="http://schemas.microsoft.com/office/drawing/2014/main" id="{8D72D3AA-A29C-5A4B-B423-D43FCF3713A9}"/>
              </a:ext>
            </a:extLst>
          </p:cNvPr>
          <p:cNvSpPr txBox="1"/>
          <p:nvPr/>
        </p:nvSpPr>
        <p:spPr>
          <a:xfrm>
            <a:off x="6668866" y="2881540"/>
            <a:ext cx="3632276" cy="584775"/>
          </a:xfrm>
          <a:prstGeom prst="rect">
            <a:avLst/>
          </a:prstGeom>
          <a:noFill/>
        </p:spPr>
        <p:txBody>
          <a:bodyPr wrap="none" rtlCol="0">
            <a:spAutoFit/>
          </a:bodyPr>
          <a:lstStyle/>
          <a:p>
            <a:r>
              <a:rPr lang="en-US" sz="1600" dirty="0">
                <a:latin typeface="+mj-lt"/>
                <a:ea typeface="Apple SD Gothic Neo" panose="02000300000000000000" pitchFamily="2" charset="-127"/>
              </a:rPr>
              <a:t>Harvest Tweets in Australia Bounding Box,</a:t>
            </a:r>
          </a:p>
          <a:p>
            <a:r>
              <a:rPr lang="en-US" sz="1600" dirty="0">
                <a:latin typeface="+mj-lt"/>
                <a:ea typeface="Apple SD Gothic Neo" panose="02000300000000000000" pitchFamily="2" charset="-127"/>
              </a:rPr>
              <a:t>convert the coordinate to SA2 Areas</a:t>
            </a:r>
          </a:p>
        </p:txBody>
      </p:sp>
      <p:sp>
        <p:nvSpPr>
          <p:cNvPr id="42" name="Rectangle 41">
            <a:extLst>
              <a:ext uri="{FF2B5EF4-FFF2-40B4-BE49-F238E27FC236}">
                <a16:creationId xmlns:a16="http://schemas.microsoft.com/office/drawing/2014/main" id="{5B774861-C315-2141-93D6-0236F4E7C33C}"/>
              </a:ext>
            </a:extLst>
          </p:cNvPr>
          <p:cNvSpPr/>
          <p:nvPr/>
        </p:nvSpPr>
        <p:spPr>
          <a:xfrm>
            <a:off x="6441549" y="2580346"/>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D841ED-118E-9A48-A088-6120CDF6B523}"/>
              </a:ext>
            </a:extLst>
          </p:cNvPr>
          <p:cNvSpPr txBox="1"/>
          <p:nvPr/>
        </p:nvSpPr>
        <p:spPr>
          <a:xfrm>
            <a:off x="6248408" y="2963104"/>
            <a:ext cx="418704" cy="369332"/>
          </a:xfrm>
          <a:prstGeom prst="rect">
            <a:avLst/>
          </a:prstGeom>
          <a:noFill/>
        </p:spPr>
        <p:txBody>
          <a:bodyPr wrap="none" rtlCol="0">
            <a:spAutoFit/>
          </a:bodyPr>
          <a:lstStyle/>
          <a:p>
            <a:r>
              <a:rPr lang="en-US" b="1" dirty="0">
                <a:solidFill>
                  <a:schemeClr val="bg1">
                    <a:lumMod val="85000"/>
                  </a:schemeClr>
                </a:solidFill>
              </a:rPr>
              <a:t>10</a:t>
            </a:r>
          </a:p>
        </p:txBody>
      </p:sp>
      <p:sp>
        <p:nvSpPr>
          <p:cNvPr id="44" name="Oval 43">
            <a:extLst>
              <a:ext uri="{FF2B5EF4-FFF2-40B4-BE49-F238E27FC236}">
                <a16:creationId xmlns:a16="http://schemas.microsoft.com/office/drawing/2014/main" id="{84BE0D44-D16B-5641-BED1-9F337F3CC4F5}"/>
              </a:ext>
            </a:extLst>
          </p:cNvPr>
          <p:cNvSpPr/>
          <p:nvPr/>
        </p:nvSpPr>
        <p:spPr>
          <a:xfrm>
            <a:off x="6259950" y="3728762"/>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85000"/>
                </a:schemeClr>
              </a:solidFill>
            </a:endParaRPr>
          </a:p>
        </p:txBody>
      </p:sp>
      <p:sp>
        <p:nvSpPr>
          <p:cNvPr id="45" name="TextBox 44">
            <a:extLst>
              <a:ext uri="{FF2B5EF4-FFF2-40B4-BE49-F238E27FC236}">
                <a16:creationId xmlns:a16="http://schemas.microsoft.com/office/drawing/2014/main" id="{7E87CF21-489F-3943-91FB-3143DEA00A56}"/>
              </a:ext>
            </a:extLst>
          </p:cNvPr>
          <p:cNvSpPr txBox="1"/>
          <p:nvPr/>
        </p:nvSpPr>
        <p:spPr>
          <a:xfrm>
            <a:off x="6680408" y="3678299"/>
            <a:ext cx="4097404" cy="584775"/>
          </a:xfrm>
          <a:prstGeom prst="rect">
            <a:avLst/>
          </a:prstGeom>
          <a:noFill/>
        </p:spPr>
        <p:txBody>
          <a:bodyPr wrap="none" rtlCol="0">
            <a:spAutoFit/>
          </a:bodyPr>
          <a:lstStyle/>
          <a:p>
            <a:r>
              <a:rPr lang="en-US" sz="1600" dirty="0">
                <a:latin typeface="+mj-lt"/>
                <a:ea typeface="Apple SD Gothic Neo" panose="02000300000000000000" pitchFamily="2" charset="-127"/>
              </a:rPr>
              <a:t>Association Rule Mining on State and SA2 Areas</a:t>
            </a:r>
          </a:p>
          <a:p>
            <a:r>
              <a:rPr lang="en-US" sz="1600" dirty="0">
                <a:latin typeface="+mj-lt"/>
                <a:ea typeface="Apple SD Gothic Neo" panose="02000300000000000000" pitchFamily="2" charset="-127"/>
              </a:rPr>
              <a:t>Based on Tweet Location per Twitter Users</a:t>
            </a:r>
          </a:p>
        </p:txBody>
      </p:sp>
      <p:sp>
        <p:nvSpPr>
          <p:cNvPr id="46" name="Rectangle 45">
            <a:extLst>
              <a:ext uri="{FF2B5EF4-FFF2-40B4-BE49-F238E27FC236}">
                <a16:creationId xmlns:a16="http://schemas.microsoft.com/office/drawing/2014/main" id="{FD17CC14-0F4E-8E42-B086-6556BB1DB392}"/>
              </a:ext>
            </a:extLst>
          </p:cNvPr>
          <p:cNvSpPr/>
          <p:nvPr/>
        </p:nvSpPr>
        <p:spPr>
          <a:xfrm>
            <a:off x="6453091" y="337710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6700A7-45B0-D543-A35B-609AA3544776}"/>
              </a:ext>
            </a:extLst>
          </p:cNvPr>
          <p:cNvSpPr txBox="1"/>
          <p:nvPr/>
        </p:nvSpPr>
        <p:spPr>
          <a:xfrm>
            <a:off x="6259950" y="3759863"/>
            <a:ext cx="418704" cy="369332"/>
          </a:xfrm>
          <a:prstGeom prst="rect">
            <a:avLst/>
          </a:prstGeom>
          <a:noFill/>
        </p:spPr>
        <p:txBody>
          <a:bodyPr wrap="none" rtlCol="0">
            <a:spAutoFit/>
          </a:bodyPr>
          <a:lstStyle/>
          <a:p>
            <a:r>
              <a:rPr lang="en-US" b="1" dirty="0">
                <a:solidFill>
                  <a:schemeClr val="bg1">
                    <a:lumMod val="85000"/>
                  </a:schemeClr>
                </a:solidFill>
              </a:rPr>
              <a:t>11</a:t>
            </a:r>
          </a:p>
        </p:txBody>
      </p:sp>
      <p:sp>
        <p:nvSpPr>
          <p:cNvPr id="54" name="Oval 53">
            <a:extLst>
              <a:ext uri="{FF2B5EF4-FFF2-40B4-BE49-F238E27FC236}">
                <a16:creationId xmlns:a16="http://schemas.microsoft.com/office/drawing/2014/main" id="{B10C032E-34A9-554F-BAAA-C7383A4B7ACA}"/>
              </a:ext>
            </a:extLst>
          </p:cNvPr>
          <p:cNvSpPr/>
          <p:nvPr/>
        </p:nvSpPr>
        <p:spPr>
          <a:xfrm>
            <a:off x="6246654" y="4525521"/>
            <a:ext cx="432000" cy="432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85000"/>
                </a:schemeClr>
              </a:solidFill>
            </a:endParaRPr>
          </a:p>
        </p:txBody>
      </p:sp>
      <p:sp>
        <p:nvSpPr>
          <p:cNvPr id="55" name="TextBox 54">
            <a:extLst>
              <a:ext uri="{FF2B5EF4-FFF2-40B4-BE49-F238E27FC236}">
                <a16:creationId xmlns:a16="http://schemas.microsoft.com/office/drawing/2014/main" id="{EB7F00DB-ECFF-9849-A847-576D5086BFF8}"/>
              </a:ext>
            </a:extLst>
          </p:cNvPr>
          <p:cNvSpPr txBox="1"/>
          <p:nvPr/>
        </p:nvSpPr>
        <p:spPr>
          <a:xfrm>
            <a:off x="6667112" y="4452161"/>
            <a:ext cx="3996543" cy="584775"/>
          </a:xfrm>
          <a:prstGeom prst="rect">
            <a:avLst/>
          </a:prstGeom>
          <a:noFill/>
        </p:spPr>
        <p:txBody>
          <a:bodyPr wrap="none" rtlCol="0">
            <a:spAutoFit/>
          </a:bodyPr>
          <a:lstStyle/>
          <a:p>
            <a:r>
              <a:rPr lang="en-US" sz="1600" dirty="0">
                <a:latin typeface="+mj-lt"/>
                <a:ea typeface="Apple SD Gothic Neo" panose="02000300000000000000" pitchFamily="2" charset="-127"/>
              </a:rPr>
              <a:t>Sentiment Analysis Demographic Classification</a:t>
            </a:r>
          </a:p>
          <a:p>
            <a:r>
              <a:rPr lang="en-US" sz="1600" dirty="0">
                <a:latin typeface="+mj-lt"/>
                <a:ea typeface="Apple SD Gothic Neo" panose="02000300000000000000" pitchFamily="2" charset="-127"/>
              </a:rPr>
              <a:t>Using Prelabelled Training Set</a:t>
            </a:r>
          </a:p>
        </p:txBody>
      </p:sp>
      <p:sp>
        <p:nvSpPr>
          <p:cNvPr id="56" name="Rectangle 55">
            <a:extLst>
              <a:ext uri="{FF2B5EF4-FFF2-40B4-BE49-F238E27FC236}">
                <a16:creationId xmlns:a16="http://schemas.microsoft.com/office/drawing/2014/main" id="{9FDBDB55-7BE5-2C48-BE52-E0519745DD60}"/>
              </a:ext>
            </a:extLst>
          </p:cNvPr>
          <p:cNvSpPr/>
          <p:nvPr/>
        </p:nvSpPr>
        <p:spPr>
          <a:xfrm>
            <a:off x="6439795" y="4173864"/>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1324AE16-DD34-E646-8E51-2C52341A89FE}"/>
              </a:ext>
            </a:extLst>
          </p:cNvPr>
          <p:cNvSpPr txBox="1"/>
          <p:nvPr/>
        </p:nvSpPr>
        <p:spPr>
          <a:xfrm>
            <a:off x="6254665" y="4544929"/>
            <a:ext cx="418704" cy="369332"/>
          </a:xfrm>
          <a:prstGeom prst="rect">
            <a:avLst/>
          </a:prstGeom>
          <a:noFill/>
        </p:spPr>
        <p:txBody>
          <a:bodyPr wrap="none" rtlCol="0">
            <a:spAutoFit/>
          </a:bodyPr>
          <a:lstStyle/>
          <a:p>
            <a:r>
              <a:rPr lang="en-US" b="1" dirty="0">
                <a:solidFill>
                  <a:schemeClr val="bg1">
                    <a:lumMod val="85000"/>
                  </a:schemeClr>
                </a:solidFill>
              </a:rPr>
              <a:t>12</a:t>
            </a:r>
          </a:p>
        </p:txBody>
      </p:sp>
      <p:sp>
        <p:nvSpPr>
          <p:cNvPr id="62" name="Oval 61">
            <a:extLst>
              <a:ext uri="{FF2B5EF4-FFF2-40B4-BE49-F238E27FC236}">
                <a16:creationId xmlns:a16="http://schemas.microsoft.com/office/drawing/2014/main" id="{389127FE-4E36-4D42-9322-3E08DA6F842D}"/>
              </a:ext>
            </a:extLst>
          </p:cNvPr>
          <p:cNvSpPr/>
          <p:nvPr/>
        </p:nvSpPr>
        <p:spPr>
          <a:xfrm>
            <a:off x="598544" y="6063130"/>
            <a:ext cx="432000" cy="43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85000"/>
                  </a:schemeClr>
                </a:solidFill>
              </a:rPr>
              <a:t>7</a:t>
            </a:r>
          </a:p>
        </p:txBody>
      </p:sp>
      <p:sp>
        <p:nvSpPr>
          <p:cNvPr id="63" name="TextBox 62">
            <a:extLst>
              <a:ext uri="{FF2B5EF4-FFF2-40B4-BE49-F238E27FC236}">
                <a16:creationId xmlns:a16="http://schemas.microsoft.com/office/drawing/2014/main" id="{750ED14E-68BD-3A43-B22E-42C2BE799D20}"/>
              </a:ext>
            </a:extLst>
          </p:cNvPr>
          <p:cNvSpPr txBox="1"/>
          <p:nvPr/>
        </p:nvSpPr>
        <p:spPr>
          <a:xfrm>
            <a:off x="1030544" y="6156576"/>
            <a:ext cx="3226396" cy="338554"/>
          </a:xfrm>
          <a:prstGeom prst="rect">
            <a:avLst/>
          </a:prstGeom>
          <a:noFill/>
        </p:spPr>
        <p:txBody>
          <a:bodyPr wrap="none" rtlCol="0">
            <a:spAutoFit/>
          </a:bodyPr>
          <a:lstStyle/>
          <a:p>
            <a:r>
              <a:rPr lang="en-US" sz="1600" dirty="0">
                <a:latin typeface="+mj-lt"/>
                <a:ea typeface="Apple SD Gothic Neo" panose="02000300000000000000" pitchFamily="2" charset="-127"/>
              </a:rPr>
              <a:t>Rescale Data into Categorial Features</a:t>
            </a:r>
          </a:p>
        </p:txBody>
      </p:sp>
      <p:sp>
        <p:nvSpPr>
          <p:cNvPr id="64" name="Rectangle 63">
            <a:extLst>
              <a:ext uri="{FF2B5EF4-FFF2-40B4-BE49-F238E27FC236}">
                <a16:creationId xmlns:a16="http://schemas.microsoft.com/office/drawing/2014/main" id="{900BE108-7546-E848-8C3F-795A2CF5239B}"/>
              </a:ext>
            </a:extLst>
          </p:cNvPr>
          <p:cNvSpPr/>
          <p:nvPr/>
        </p:nvSpPr>
        <p:spPr>
          <a:xfrm>
            <a:off x="791685" y="5711473"/>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Elbow Connector 65">
            <a:extLst>
              <a:ext uri="{FF2B5EF4-FFF2-40B4-BE49-F238E27FC236}">
                <a16:creationId xmlns:a16="http://schemas.microsoft.com/office/drawing/2014/main" id="{FD296061-D2C3-FC43-94BA-84B50A42683C}"/>
              </a:ext>
            </a:extLst>
          </p:cNvPr>
          <p:cNvCxnSpPr>
            <a:cxnSpLocks/>
            <a:stCxn id="62" idx="4"/>
            <a:endCxn id="34" idx="0"/>
          </p:cNvCxnSpPr>
          <p:nvPr/>
        </p:nvCxnSpPr>
        <p:spPr>
          <a:xfrm rot="5400000" flipH="1" flipV="1">
            <a:off x="1068697" y="1099419"/>
            <a:ext cx="5141558" cy="5649864"/>
          </a:xfrm>
          <a:prstGeom prst="bentConnector5">
            <a:avLst>
              <a:gd name="adj1" fmla="val -4446"/>
              <a:gd name="adj2" fmla="val 71001"/>
              <a:gd name="adj3" fmla="val 104446"/>
            </a:avLst>
          </a:pr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3FA5D3D2-83A4-744C-8569-F40D0DB7FDE4}"/>
              </a:ext>
            </a:extLst>
          </p:cNvPr>
          <p:cNvSpPr/>
          <p:nvPr/>
        </p:nvSpPr>
        <p:spPr>
          <a:xfrm>
            <a:off x="6246654" y="5308712"/>
            <a:ext cx="432000" cy="432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85000"/>
                </a:schemeClr>
              </a:solidFill>
            </a:endParaRPr>
          </a:p>
        </p:txBody>
      </p:sp>
      <p:sp>
        <p:nvSpPr>
          <p:cNvPr id="77" name="TextBox 76">
            <a:extLst>
              <a:ext uri="{FF2B5EF4-FFF2-40B4-BE49-F238E27FC236}">
                <a16:creationId xmlns:a16="http://schemas.microsoft.com/office/drawing/2014/main" id="{452300BA-6DAD-5843-825A-04B1CE06A0E5}"/>
              </a:ext>
            </a:extLst>
          </p:cNvPr>
          <p:cNvSpPr txBox="1"/>
          <p:nvPr/>
        </p:nvSpPr>
        <p:spPr>
          <a:xfrm>
            <a:off x="6667112" y="5335151"/>
            <a:ext cx="3294673" cy="338554"/>
          </a:xfrm>
          <a:prstGeom prst="rect">
            <a:avLst/>
          </a:prstGeom>
          <a:noFill/>
        </p:spPr>
        <p:txBody>
          <a:bodyPr wrap="square" rtlCol="0">
            <a:spAutoFit/>
          </a:bodyPr>
          <a:lstStyle/>
          <a:p>
            <a:r>
              <a:rPr lang="en-US" sz="1600" dirty="0">
                <a:latin typeface="+mj-lt"/>
                <a:ea typeface="Apple SD Gothic Neo" panose="02000300000000000000" pitchFamily="2" charset="-127"/>
              </a:rPr>
              <a:t>Topic Modelling on Tweets</a:t>
            </a:r>
          </a:p>
        </p:txBody>
      </p:sp>
      <p:sp>
        <p:nvSpPr>
          <p:cNvPr id="78" name="Rectangle 77">
            <a:extLst>
              <a:ext uri="{FF2B5EF4-FFF2-40B4-BE49-F238E27FC236}">
                <a16:creationId xmlns:a16="http://schemas.microsoft.com/office/drawing/2014/main" id="{8FDF55C1-F4A1-C145-B27F-75613E614184}"/>
              </a:ext>
            </a:extLst>
          </p:cNvPr>
          <p:cNvSpPr/>
          <p:nvPr/>
        </p:nvSpPr>
        <p:spPr>
          <a:xfrm>
            <a:off x="6439795" y="4957055"/>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D7FBF2DD-031D-7C42-9A5E-85FD1608E01C}"/>
              </a:ext>
            </a:extLst>
          </p:cNvPr>
          <p:cNvSpPr txBox="1"/>
          <p:nvPr/>
        </p:nvSpPr>
        <p:spPr>
          <a:xfrm>
            <a:off x="6254625" y="5339048"/>
            <a:ext cx="418704" cy="369332"/>
          </a:xfrm>
          <a:prstGeom prst="rect">
            <a:avLst/>
          </a:prstGeom>
          <a:noFill/>
        </p:spPr>
        <p:txBody>
          <a:bodyPr wrap="none" rtlCol="0">
            <a:spAutoFit/>
          </a:bodyPr>
          <a:lstStyle/>
          <a:p>
            <a:r>
              <a:rPr lang="en-US" b="1" dirty="0">
                <a:solidFill>
                  <a:schemeClr val="bg1">
                    <a:lumMod val="85000"/>
                  </a:schemeClr>
                </a:solidFill>
              </a:rPr>
              <a:t>13</a:t>
            </a:r>
          </a:p>
        </p:txBody>
      </p:sp>
      <p:sp>
        <p:nvSpPr>
          <p:cNvPr id="81" name="Oval 80">
            <a:extLst>
              <a:ext uri="{FF2B5EF4-FFF2-40B4-BE49-F238E27FC236}">
                <a16:creationId xmlns:a16="http://schemas.microsoft.com/office/drawing/2014/main" id="{375C99AA-646C-BA4F-B6BB-55AB132B2CD4}"/>
              </a:ext>
            </a:extLst>
          </p:cNvPr>
          <p:cNvSpPr/>
          <p:nvPr/>
        </p:nvSpPr>
        <p:spPr>
          <a:xfrm>
            <a:off x="6246654" y="6091903"/>
            <a:ext cx="432000" cy="432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85000"/>
                </a:schemeClr>
              </a:solidFill>
            </a:endParaRPr>
          </a:p>
        </p:txBody>
      </p:sp>
      <p:sp>
        <p:nvSpPr>
          <p:cNvPr id="83" name="Rectangle 82">
            <a:extLst>
              <a:ext uri="{FF2B5EF4-FFF2-40B4-BE49-F238E27FC236}">
                <a16:creationId xmlns:a16="http://schemas.microsoft.com/office/drawing/2014/main" id="{9A40C9EF-4141-6D4B-B096-4A3F87264234}"/>
              </a:ext>
            </a:extLst>
          </p:cNvPr>
          <p:cNvSpPr/>
          <p:nvPr/>
        </p:nvSpPr>
        <p:spPr>
          <a:xfrm>
            <a:off x="6439795" y="5740246"/>
            <a:ext cx="45719" cy="351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11882244-B44A-464E-A4DF-605B753625B5}"/>
              </a:ext>
            </a:extLst>
          </p:cNvPr>
          <p:cNvSpPr txBox="1"/>
          <p:nvPr/>
        </p:nvSpPr>
        <p:spPr>
          <a:xfrm>
            <a:off x="6248328" y="6121585"/>
            <a:ext cx="418704" cy="369332"/>
          </a:xfrm>
          <a:prstGeom prst="rect">
            <a:avLst/>
          </a:prstGeom>
          <a:noFill/>
        </p:spPr>
        <p:txBody>
          <a:bodyPr wrap="none" rtlCol="0">
            <a:spAutoFit/>
          </a:bodyPr>
          <a:lstStyle/>
          <a:p>
            <a:r>
              <a:rPr lang="en-US" b="1" dirty="0">
                <a:solidFill>
                  <a:schemeClr val="bg1">
                    <a:lumMod val="85000"/>
                  </a:schemeClr>
                </a:solidFill>
              </a:rPr>
              <a:t>14</a:t>
            </a:r>
          </a:p>
        </p:txBody>
      </p:sp>
      <p:sp>
        <p:nvSpPr>
          <p:cNvPr id="85" name="TextBox 84">
            <a:extLst>
              <a:ext uri="{FF2B5EF4-FFF2-40B4-BE49-F238E27FC236}">
                <a16:creationId xmlns:a16="http://schemas.microsoft.com/office/drawing/2014/main" id="{9947FDE0-3E6B-B045-BCFF-5871BE2177FE}"/>
              </a:ext>
            </a:extLst>
          </p:cNvPr>
          <p:cNvSpPr txBox="1"/>
          <p:nvPr/>
        </p:nvSpPr>
        <p:spPr>
          <a:xfrm>
            <a:off x="6691950" y="6033465"/>
            <a:ext cx="3840667" cy="584775"/>
          </a:xfrm>
          <a:prstGeom prst="rect">
            <a:avLst/>
          </a:prstGeom>
          <a:noFill/>
        </p:spPr>
        <p:txBody>
          <a:bodyPr wrap="none" rtlCol="0">
            <a:spAutoFit/>
          </a:bodyPr>
          <a:lstStyle/>
          <a:p>
            <a:r>
              <a:rPr lang="en-US" sz="1600" dirty="0">
                <a:latin typeface="+mj-lt"/>
                <a:ea typeface="Apple SD Gothic Neo" panose="02000300000000000000" pitchFamily="2" charset="-127"/>
              </a:rPr>
              <a:t>Build A Web Application for User Inputs and </a:t>
            </a:r>
            <a:br>
              <a:rPr lang="en-US" sz="1600" dirty="0">
                <a:latin typeface="+mj-lt"/>
                <a:ea typeface="Apple SD Gothic Neo" panose="02000300000000000000" pitchFamily="2" charset="-127"/>
              </a:rPr>
            </a:br>
            <a:r>
              <a:rPr lang="en-US" sz="1600" dirty="0">
                <a:latin typeface="+mj-lt"/>
                <a:ea typeface="Apple SD Gothic Neo" panose="02000300000000000000" pitchFamily="2" charset="-127"/>
              </a:rPr>
              <a:t>Map Visualization</a:t>
            </a:r>
          </a:p>
        </p:txBody>
      </p:sp>
      <p:sp>
        <p:nvSpPr>
          <p:cNvPr id="86" name="Left Bracket 85">
            <a:extLst>
              <a:ext uri="{FF2B5EF4-FFF2-40B4-BE49-F238E27FC236}">
                <a16:creationId xmlns:a16="http://schemas.microsoft.com/office/drawing/2014/main" id="{BCC8E556-A6CB-DB4C-AE3A-E7C653971DFA}"/>
              </a:ext>
            </a:extLst>
          </p:cNvPr>
          <p:cNvSpPr/>
          <p:nvPr/>
        </p:nvSpPr>
        <p:spPr>
          <a:xfrm flipH="1">
            <a:off x="10748961" y="4495147"/>
            <a:ext cx="144982" cy="2123093"/>
          </a:xfrm>
          <a:prstGeom prst="leftBracket">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a16="http://schemas.microsoft.com/office/drawing/2014/main" id="{A33189B8-2252-1146-A7B7-7FD5C22F7596}"/>
              </a:ext>
            </a:extLst>
          </p:cNvPr>
          <p:cNvSpPr txBox="1"/>
          <p:nvPr/>
        </p:nvSpPr>
        <p:spPr>
          <a:xfrm>
            <a:off x="10893943" y="5123605"/>
            <a:ext cx="1245742" cy="584775"/>
          </a:xfrm>
          <a:prstGeom prst="rect">
            <a:avLst/>
          </a:prstGeom>
          <a:noFill/>
        </p:spPr>
        <p:txBody>
          <a:bodyPr wrap="square" rtlCol="0">
            <a:spAutoFit/>
          </a:bodyPr>
          <a:lstStyle/>
          <a:p>
            <a:r>
              <a:rPr lang="en-US" sz="1600" dirty="0">
                <a:latin typeface="+mj-lt"/>
                <a:ea typeface="Apple SD Gothic Neo" panose="02000300000000000000" pitchFamily="2" charset="-127"/>
              </a:rPr>
              <a:t>on </a:t>
            </a:r>
          </a:p>
          <a:p>
            <a:r>
              <a:rPr lang="en-US" sz="1600" dirty="0">
                <a:latin typeface="+mj-lt"/>
                <a:ea typeface="Apple SD Gothic Neo" panose="02000300000000000000" pitchFamily="2" charset="-127"/>
              </a:rPr>
              <a:t>progress</a:t>
            </a:r>
          </a:p>
        </p:txBody>
      </p:sp>
    </p:spTree>
    <p:extLst>
      <p:ext uri="{BB962C8B-B14F-4D97-AF65-F5344CB8AC3E}">
        <p14:creationId xmlns:p14="http://schemas.microsoft.com/office/powerpoint/2010/main" val="2907304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5A7280-F8FE-A147-A24D-9ABDB8619EF6}"/>
              </a:ext>
            </a:extLst>
          </p:cNvPr>
          <p:cNvSpPr txBox="1"/>
          <p:nvPr/>
        </p:nvSpPr>
        <p:spPr>
          <a:xfrm>
            <a:off x="351884" y="215316"/>
            <a:ext cx="9096916"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Cluster Analysis using K-Modes with 20 Clusters on Categorical Data … [3] </a:t>
            </a:r>
          </a:p>
        </p:txBody>
      </p:sp>
      <p:sp>
        <p:nvSpPr>
          <p:cNvPr id="6" name="Rectangle 5">
            <a:extLst>
              <a:ext uri="{FF2B5EF4-FFF2-40B4-BE49-F238E27FC236}">
                <a16:creationId xmlns:a16="http://schemas.microsoft.com/office/drawing/2014/main" id="{9860ED6C-ECDA-7C45-8AE0-BC6A2A4AB78A}"/>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DABD934-43A8-F74F-95B7-6CDBFDE11430}"/>
              </a:ext>
            </a:extLst>
          </p:cNvPr>
          <p:cNvGrpSpPr/>
          <p:nvPr/>
        </p:nvGrpSpPr>
        <p:grpSpPr>
          <a:xfrm>
            <a:off x="351885" y="890531"/>
            <a:ext cx="2532830" cy="3173966"/>
            <a:chOff x="351885" y="890531"/>
            <a:chExt cx="2532830" cy="3173966"/>
          </a:xfrm>
        </p:grpSpPr>
        <p:sp>
          <p:nvSpPr>
            <p:cNvPr id="7" name="Rectangle 6">
              <a:extLst>
                <a:ext uri="{FF2B5EF4-FFF2-40B4-BE49-F238E27FC236}">
                  <a16:creationId xmlns:a16="http://schemas.microsoft.com/office/drawing/2014/main" id="{56356CBD-C89F-EC48-8E56-23D3077E9CFB}"/>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16 : 50 Areas </a:t>
              </a:r>
              <a:endParaRPr lang="en-US" sz="1200" b="1" dirty="0">
                <a:solidFill>
                  <a:srgbClr val="002060"/>
                </a:solidFill>
              </a:endParaRPr>
            </a:p>
          </p:txBody>
        </p:sp>
        <p:sp>
          <p:nvSpPr>
            <p:cNvPr id="8" name="Rectangle 7">
              <a:extLst>
                <a:ext uri="{FF2B5EF4-FFF2-40B4-BE49-F238E27FC236}">
                  <a16:creationId xmlns:a16="http://schemas.microsoft.com/office/drawing/2014/main" id="{B2F035FC-D034-3D4E-8E96-D440EDD4C247}"/>
                </a:ext>
              </a:extLst>
            </p:cNvPr>
            <p:cNvSpPr/>
            <p:nvPr/>
          </p:nvSpPr>
          <p:spPr>
            <a:xfrm>
              <a:off x="351885" y="1171397"/>
              <a:ext cx="2532830" cy="2893100"/>
            </a:xfrm>
            <a:prstGeom prst="rect">
              <a:avLst/>
            </a:prstGeom>
          </p:spPr>
          <p:txBody>
            <a:bodyPr wrap="square">
              <a:spAutoFit/>
            </a:bodyPr>
            <a:lstStyle/>
            <a:p>
              <a:pPr marL="96838" indent="-96838" fontAlgn="ctr"/>
              <a:r>
                <a:rPr lang="en-AU" sz="1400" b="1" dirty="0"/>
                <a:t>High</a:t>
              </a:r>
            </a:p>
            <a:p>
              <a:pPr marL="96838" indent="-96838" fontAlgn="ctr">
                <a:buFontTx/>
                <a:buChar char="-"/>
              </a:pPr>
              <a:r>
                <a:rPr lang="en-AU" sz="1400" dirty="0"/>
                <a:t>Population</a:t>
              </a:r>
            </a:p>
            <a:p>
              <a:pPr marL="96838" indent="-96838" fontAlgn="ctr">
                <a:buFontTx/>
                <a:buChar char="-"/>
              </a:pPr>
              <a:r>
                <a:rPr lang="en-AU" sz="1400" dirty="0"/>
                <a:t>Financial ability</a:t>
              </a:r>
            </a:p>
            <a:p>
              <a:pPr marL="96838" indent="-96838" fontAlgn="ctr"/>
              <a:r>
                <a:rPr lang="en-AU" sz="1400" dirty="0"/>
                <a:t>- Language – German, Dutch, English</a:t>
              </a:r>
            </a:p>
            <a:p>
              <a:pPr marL="96838" indent="-96838" fontAlgn="ctr"/>
              <a:r>
                <a:rPr lang="en-AU" sz="1400" dirty="0"/>
                <a:t>- Properties value – growth, price, listing, repeated sales</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r>
                <a:rPr lang="en-AU" sz="1400" dirty="0"/>
                <a:t>- Volunteer rate</a:t>
              </a:r>
            </a:p>
            <a:p>
              <a:pPr fontAlgn="ctr"/>
              <a:r>
                <a:rPr lang="en-AU" sz="1400" b="1" dirty="0"/>
                <a:t>Medium</a:t>
              </a:r>
            </a:p>
            <a:p>
              <a:pPr fontAlgn="ctr"/>
              <a:r>
                <a:rPr lang="en-AU" sz="1400" dirty="0"/>
                <a:t>- for all other features</a:t>
              </a:r>
            </a:p>
          </p:txBody>
        </p:sp>
        <p:cxnSp>
          <p:nvCxnSpPr>
            <p:cNvPr id="16" name="Straight Connector 15">
              <a:extLst>
                <a:ext uri="{FF2B5EF4-FFF2-40B4-BE49-F238E27FC236}">
                  <a16:creationId xmlns:a16="http://schemas.microsoft.com/office/drawing/2014/main" id="{E6956E6A-3D33-FD47-AFEB-43F696FCCA05}"/>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E6561AF-3166-4948-AD9E-9AA378E66E03}"/>
              </a:ext>
            </a:extLst>
          </p:cNvPr>
          <p:cNvGrpSpPr/>
          <p:nvPr/>
        </p:nvGrpSpPr>
        <p:grpSpPr>
          <a:xfrm>
            <a:off x="3203942" y="912363"/>
            <a:ext cx="2532830" cy="3173966"/>
            <a:chOff x="351885" y="890531"/>
            <a:chExt cx="2532830" cy="3173966"/>
          </a:xfrm>
        </p:grpSpPr>
        <p:sp>
          <p:nvSpPr>
            <p:cNvPr id="29" name="Rectangle 28">
              <a:extLst>
                <a:ext uri="{FF2B5EF4-FFF2-40B4-BE49-F238E27FC236}">
                  <a16:creationId xmlns:a16="http://schemas.microsoft.com/office/drawing/2014/main" id="{62345882-F63B-CD42-85E4-6FE14A1F7F0A}"/>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18 : 45 Areas </a:t>
              </a:r>
              <a:endParaRPr lang="en-US" sz="1200" b="1" dirty="0">
                <a:solidFill>
                  <a:srgbClr val="002060"/>
                </a:solidFill>
              </a:endParaRPr>
            </a:p>
          </p:txBody>
        </p:sp>
        <p:sp>
          <p:nvSpPr>
            <p:cNvPr id="30" name="Rectangle 29">
              <a:extLst>
                <a:ext uri="{FF2B5EF4-FFF2-40B4-BE49-F238E27FC236}">
                  <a16:creationId xmlns:a16="http://schemas.microsoft.com/office/drawing/2014/main" id="{4FDCC288-5BD3-034E-A8E9-158A9730CA69}"/>
                </a:ext>
              </a:extLst>
            </p:cNvPr>
            <p:cNvSpPr/>
            <p:nvPr/>
          </p:nvSpPr>
          <p:spPr>
            <a:xfrm>
              <a:off x="351885" y="1171397"/>
              <a:ext cx="2532830" cy="2893100"/>
            </a:xfrm>
            <a:prstGeom prst="rect">
              <a:avLst/>
            </a:prstGeom>
          </p:spPr>
          <p:txBody>
            <a:bodyPr wrap="square">
              <a:spAutoFit/>
            </a:bodyPr>
            <a:lstStyle/>
            <a:p>
              <a:pPr fontAlgn="ctr"/>
              <a:r>
                <a:rPr lang="en-AU" sz="1400" b="1" dirty="0"/>
                <a:t>High</a:t>
              </a:r>
            </a:p>
            <a:p>
              <a:pPr marL="96838" indent="-96838" fontAlgn="ctr"/>
              <a:r>
                <a:rPr lang="en-AU" sz="1400" dirty="0"/>
                <a:t>- Population</a:t>
              </a:r>
            </a:p>
            <a:p>
              <a:pPr marL="96838" indent="-96838" fontAlgn="ctr"/>
              <a:r>
                <a:rPr lang="en-AU" sz="1400" dirty="0"/>
                <a:t>- Financial ability</a:t>
              </a:r>
            </a:p>
            <a:p>
              <a:pPr marL="96838" indent="-96838" fontAlgn="ctr"/>
              <a:r>
                <a:rPr lang="en-AU" sz="1400" dirty="0"/>
                <a:t>- Language – Spanish, Polish, Greek, Italian, Croatian, Serbian, Vietnamese</a:t>
              </a:r>
            </a:p>
            <a:p>
              <a:pPr marL="96838" indent="-96838" fontAlgn="ctr">
                <a:buFontTx/>
                <a:buChar char="-"/>
              </a:pPr>
              <a:r>
                <a:rPr lang="en-AU" sz="1400" dirty="0"/>
                <a:t>Properties – number of properties, listing</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fontAlgn="ctr"/>
              <a:r>
                <a:rPr lang="en-AU" sz="1400" b="1" dirty="0"/>
                <a:t>Medium</a:t>
              </a:r>
            </a:p>
            <a:p>
              <a:pPr fontAlgn="ctr"/>
              <a:r>
                <a:rPr lang="en-AU" sz="1400" dirty="0"/>
                <a:t>for all other features</a:t>
              </a:r>
            </a:p>
          </p:txBody>
        </p:sp>
        <p:cxnSp>
          <p:nvCxnSpPr>
            <p:cNvPr id="31" name="Straight Connector 30">
              <a:extLst>
                <a:ext uri="{FF2B5EF4-FFF2-40B4-BE49-F238E27FC236}">
                  <a16:creationId xmlns:a16="http://schemas.microsoft.com/office/drawing/2014/main" id="{4287D47F-6425-B247-A862-D75F998FD6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C45AE38-474C-ED47-8784-F8295F63EE93}"/>
              </a:ext>
            </a:extLst>
          </p:cNvPr>
          <p:cNvGrpSpPr/>
          <p:nvPr/>
        </p:nvGrpSpPr>
        <p:grpSpPr>
          <a:xfrm>
            <a:off x="3203942" y="4236186"/>
            <a:ext cx="2532830" cy="1234973"/>
            <a:chOff x="351885" y="890531"/>
            <a:chExt cx="2532830" cy="1234973"/>
          </a:xfrm>
        </p:grpSpPr>
        <p:sp>
          <p:nvSpPr>
            <p:cNvPr id="33" name="Rectangle 32">
              <a:extLst>
                <a:ext uri="{FF2B5EF4-FFF2-40B4-BE49-F238E27FC236}">
                  <a16:creationId xmlns:a16="http://schemas.microsoft.com/office/drawing/2014/main" id="{06C152B4-7F70-3E40-A714-F3A4553237F1}"/>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19 : 171 Areas </a:t>
              </a:r>
              <a:endParaRPr lang="en-US" sz="1200" b="1" dirty="0">
                <a:solidFill>
                  <a:srgbClr val="002060"/>
                </a:solidFill>
              </a:endParaRPr>
            </a:p>
          </p:txBody>
        </p:sp>
        <p:sp>
          <p:nvSpPr>
            <p:cNvPr id="34" name="Rectangle 33">
              <a:extLst>
                <a:ext uri="{FF2B5EF4-FFF2-40B4-BE49-F238E27FC236}">
                  <a16:creationId xmlns:a16="http://schemas.microsoft.com/office/drawing/2014/main" id="{7E56EC1A-8B7E-5A49-AA46-88898060AE7A}"/>
                </a:ext>
              </a:extLst>
            </p:cNvPr>
            <p:cNvSpPr/>
            <p:nvPr/>
          </p:nvSpPr>
          <p:spPr>
            <a:xfrm>
              <a:off x="351885" y="1171397"/>
              <a:ext cx="2532830" cy="954107"/>
            </a:xfrm>
            <a:prstGeom prst="rect">
              <a:avLst/>
            </a:prstGeom>
          </p:spPr>
          <p:txBody>
            <a:bodyPr wrap="square">
              <a:spAutoFit/>
            </a:bodyPr>
            <a:lstStyle/>
            <a:p>
              <a:pPr fontAlgn="ctr"/>
              <a:r>
                <a:rPr lang="en-AU" sz="1400" b="1" dirty="0"/>
                <a:t>High</a:t>
              </a:r>
              <a:r>
                <a:rPr lang="en-AU" sz="1400" dirty="0"/>
                <a:t> </a:t>
              </a:r>
            </a:p>
            <a:p>
              <a:pPr marL="96838" indent="-96838" fontAlgn="ctr"/>
              <a:r>
                <a:rPr lang="en-AU" sz="1400" dirty="0"/>
                <a:t>- Development on track </a:t>
              </a:r>
            </a:p>
            <a:p>
              <a:pPr fontAlgn="ctr"/>
              <a:r>
                <a:rPr lang="en-AU" sz="1400" b="1" dirty="0"/>
                <a:t>Medium</a:t>
              </a:r>
            </a:p>
            <a:p>
              <a:pPr fontAlgn="ctr"/>
              <a:r>
                <a:rPr lang="en-AU" sz="1400" dirty="0"/>
                <a:t>- for all other features</a:t>
              </a:r>
            </a:p>
          </p:txBody>
        </p:sp>
        <p:cxnSp>
          <p:nvCxnSpPr>
            <p:cNvPr id="35" name="Straight Connector 34">
              <a:extLst>
                <a:ext uri="{FF2B5EF4-FFF2-40B4-BE49-F238E27FC236}">
                  <a16:creationId xmlns:a16="http://schemas.microsoft.com/office/drawing/2014/main" id="{714FAA04-B752-4A46-9A4F-9ADAAAFD2F24}"/>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90AE07B-F7C0-114D-9C0E-E7EC22CFCB82}"/>
              </a:ext>
            </a:extLst>
          </p:cNvPr>
          <p:cNvGrpSpPr/>
          <p:nvPr/>
        </p:nvGrpSpPr>
        <p:grpSpPr>
          <a:xfrm>
            <a:off x="5947142" y="904759"/>
            <a:ext cx="2532830" cy="1450417"/>
            <a:chOff x="351885" y="890531"/>
            <a:chExt cx="2532830" cy="1450417"/>
          </a:xfrm>
        </p:grpSpPr>
        <p:sp>
          <p:nvSpPr>
            <p:cNvPr id="37" name="Rectangle 36">
              <a:extLst>
                <a:ext uri="{FF2B5EF4-FFF2-40B4-BE49-F238E27FC236}">
                  <a16:creationId xmlns:a16="http://schemas.microsoft.com/office/drawing/2014/main" id="{8BF413A7-4F8B-EE48-AF99-E839570A872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20 : 83 Areas </a:t>
              </a:r>
              <a:endParaRPr lang="en-US" sz="1200" b="1" dirty="0">
                <a:solidFill>
                  <a:srgbClr val="002060"/>
                </a:solidFill>
              </a:endParaRPr>
            </a:p>
          </p:txBody>
        </p:sp>
        <p:sp>
          <p:nvSpPr>
            <p:cNvPr id="38" name="Rectangle 37">
              <a:extLst>
                <a:ext uri="{FF2B5EF4-FFF2-40B4-BE49-F238E27FC236}">
                  <a16:creationId xmlns:a16="http://schemas.microsoft.com/office/drawing/2014/main" id="{F92FA26C-0A87-7042-B115-935B5824FBF4}"/>
                </a:ext>
              </a:extLst>
            </p:cNvPr>
            <p:cNvSpPr/>
            <p:nvPr/>
          </p:nvSpPr>
          <p:spPr>
            <a:xfrm>
              <a:off x="351885" y="1171397"/>
              <a:ext cx="2532830" cy="1169551"/>
            </a:xfrm>
            <a:prstGeom prst="rect">
              <a:avLst/>
            </a:prstGeom>
          </p:spPr>
          <p:txBody>
            <a:bodyPr wrap="square">
              <a:spAutoFit/>
            </a:bodyPr>
            <a:lstStyle/>
            <a:p>
              <a:pPr fontAlgn="ctr"/>
              <a:r>
                <a:rPr lang="en-AU" sz="1400" b="1" dirty="0"/>
                <a:t>High</a:t>
              </a:r>
            </a:p>
            <a:p>
              <a:pPr marL="96838" indent="-96838" fontAlgn="ctr"/>
              <a:r>
                <a:rPr lang="en-AU" sz="1400" dirty="0"/>
                <a:t>- Properties value – growth, price, listing</a:t>
              </a:r>
            </a:p>
            <a:p>
              <a:pPr fontAlgn="ctr"/>
              <a:r>
                <a:rPr lang="en-AU" sz="1400" b="1" dirty="0"/>
                <a:t>Medium</a:t>
              </a:r>
            </a:p>
            <a:p>
              <a:pPr fontAlgn="ctr"/>
              <a:r>
                <a:rPr lang="en-AU" sz="1400" dirty="0"/>
                <a:t>- for all other features</a:t>
              </a:r>
            </a:p>
          </p:txBody>
        </p:sp>
        <p:cxnSp>
          <p:nvCxnSpPr>
            <p:cNvPr id="39" name="Straight Connector 38">
              <a:extLst>
                <a:ext uri="{FF2B5EF4-FFF2-40B4-BE49-F238E27FC236}">
                  <a16:creationId xmlns:a16="http://schemas.microsoft.com/office/drawing/2014/main" id="{970DD0A7-BDBF-8140-B9B3-E641CF0B9ADB}"/>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0E82D2E-F728-6144-94BD-C38D0BAD320B}"/>
              </a:ext>
            </a:extLst>
          </p:cNvPr>
          <p:cNvGrpSpPr/>
          <p:nvPr/>
        </p:nvGrpSpPr>
        <p:grpSpPr>
          <a:xfrm>
            <a:off x="351885" y="4236186"/>
            <a:ext cx="2532830" cy="1881304"/>
            <a:chOff x="351885" y="890531"/>
            <a:chExt cx="2532830" cy="1881304"/>
          </a:xfrm>
        </p:grpSpPr>
        <p:sp>
          <p:nvSpPr>
            <p:cNvPr id="49" name="Rectangle 48">
              <a:extLst>
                <a:ext uri="{FF2B5EF4-FFF2-40B4-BE49-F238E27FC236}">
                  <a16:creationId xmlns:a16="http://schemas.microsoft.com/office/drawing/2014/main" id="{68A742EB-E105-354F-8CCF-CD976DEF6904}"/>
                </a:ext>
              </a:extLst>
            </p:cNvPr>
            <p:cNvSpPr/>
            <p:nvPr/>
          </p:nvSpPr>
          <p:spPr>
            <a:xfrm>
              <a:off x="351885" y="890531"/>
              <a:ext cx="2532830" cy="338554"/>
            </a:xfrm>
            <a:prstGeom prst="rect">
              <a:avLst/>
            </a:prstGeom>
          </p:spPr>
          <p:txBody>
            <a:bodyPr wrap="square">
              <a:spAutoFit/>
            </a:bodyPr>
            <a:lstStyle/>
            <a:p>
              <a:r>
                <a:rPr lang="en-US" sz="1600" b="1" dirty="0">
                  <a:solidFill>
                    <a:srgbClr val="002060"/>
                  </a:solidFill>
                </a:rPr>
                <a:t>Cluster 17 : 14 Areas </a:t>
              </a:r>
              <a:endParaRPr lang="en-US" sz="1200" b="1" dirty="0">
                <a:solidFill>
                  <a:srgbClr val="002060"/>
                </a:solidFill>
              </a:endParaRPr>
            </a:p>
          </p:txBody>
        </p:sp>
        <p:sp>
          <p:nvSpPr>
            <p:cNvPr id="50" name="Rectangle 49">
              <a:extLst>
                <a:ext uri="{FF2B5EF4-FFF2-40B4-BE49-F238E27FC236}">
                  <a16:creationId xmlns:a16="http://schemas.microsoft.com/office/drawing/2014/main" id="{1B96342F-3431-824F-8770-F87CB4DA337C}"/>
                </a:ext>
              </a:extLst>
            </p:cNvPr>
            <p:cNvSpPr/>
            <p:nvPr/>
          </p:nvSpPr>
          <p:spPr>
            <a:xfrm>
              <a:off x="351885" y="1171397"/>
              <a:ext cx="2532830" cy="1600438"/>
            </a:xfrm>
            <a:prstGeom prst="rect">
              <a:avLst/>
            </a:prstGeom>
          </p:spPr>
          <p:txBody>
            <a:bodyPr wrap="square">
              <a:spAutoFit/>
            </a:bodyPr>
            <a:lstStyle/>
            <a:p>
              <a:pPr fontAlgn="ctr"/>
              <a:r>
                <a:rPr lang="en-AU" sz="1400" b="1" dirty="0"/>
                <a:t>Low</a:t>
              </a:r>
            </a:p>
            <a:p>
              <a:pPr fontAlgn="ctr"/>
              <a:r>
                <a:rPr lang="en-AU" sz="1400" dirty="0"/>
                <a:t>- Death rate</a:t>
              </a:r>
            </a:p>
            <a:p>
              <a:pPr fontAlgn="ctr"/>
              <a:r>
                <a:rPr lang="en-AU" sz="1400" b="1" dirty="0"/>
                <a:t>High</a:t>
              </a:r>
              <a:r>
                <a:rPr lang="en-AU" sz="1400" dirty="0"/>
                <a:t> </a:t>
              </a:r>
            </a:p>
            <a:p>
              <a:pPr marL="96838" indent="-96838" fontAlgn="ctr"/>
              <a:r>
                <a:rPr lang="en-AU" sz="1400" dirty="0"/>
                <a:t>- Properties – unit value</a:t>
              </a:r>
            </a:p>
            <a:p>
              <a:pPr marL="96838" indent="-96838" fontAlgn="ctr"/>
              <a:r>
                <a:rPr lang="en-AU" sz="1400" dirty="0"/>
                <a:t>- People born overseas</a:t>
              </a:r>
            </a:p>
            <a:p>
              <a:pPr fontAlgn="ctr"/>
              <a:r>
                <a:rPr lang="en-AU" sz="1400" b="1" dirty="0"/>
                <a:t>Medium</a:t>
              </a:r>
            </a:p>
            <a:p>
              <a:pPr fontAlgn="ctr"/>
              <a:r>
                <a:rPr lang="en-AU" sz="1400" dirty="0"/>
                <a:t>- for all other features</a:t>
              </a:r>
            </a:p>
          </p:txBody>
        </p:sp>
        <p:cxnSp>
          <p:nvCxnSpPr>
            <p:cNvPr id="51" name="Straight Connector 50">
              <a:extLst>
                <a:ext uri="{FF2B5EF4-FFF2-40B4-BE49-F238E27FC236}">
                  <a16:creationId xmlns:a16="http://schemas.microsoft.com/office/drawing/2014/main" id="{5A09F376-1265-D247-A304-4739540F5771}"/>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36B6EAE6-AD01-654D-9E41-12B427C13036}"/>
              </a:ext>
            </a:extLst>
          </p:cNvPr>
          <p:cNvSpPr/>
          <p:nvPr/>
        </p:nvSpPr>
        <p:spPr>
          <a:xfrm flipV="1">
            <a:off x="6031761" y="3746771"/>
            <a:ext cx="5496210" cy="1169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3EAF4BB-C522-0F44-9B13-EF989E3299D6}"/>
              </a:ext>
            </a:extLst>
          </p:cNvPr>
          <p:cNvSpPr txBox="1"/>
          <p:nvPr/>
        </p:nvSpPr>
        <p:spPr>
          <a:xfrm>
            <a:off x="5947142" y="3355922"/>
            <a:ext cx="4391822" cy="507832"/>
          </a:xfrm>
          <a:prstGeom prst="rect">
            <a:avLst/>
          </a:prstGeom>
          <a:noFill/>
        </p:spPr>
        <p:txBody>
          <a:bodyPr wrap="none" rtlCol="0">
            <a:noAutofit/>
          </a:bodyPr>
          <a:lstStyle/>
          <a:p>
            <a:r>
              <a:rPr lang="en-US" sz="2400" b="1" dirty="0">
                <a:solidFill>
                  <a:schemeClr val="accent1">
                    <a:lumMod val="50000"/>
                  </a:schemeClr>
                </a:solidFill>
                <a:ea typeface="Apple SD Gothic Neo ExtraBold" panose="02000300000000000000" pitchFamily="2" charset="-127"/>
              </a:rPr>
              <a:t>Findings</a:t>
            </a:r>
            <a:endParaRPr lang="en-US" sz="2800" b="1" dirty="0">
              <a:solidFill>
                <a:schemeClr val="accent1">
                  <a:lumMod val="50000"/>
                </a:schemeClr>
              </a:solidFill>
              <a:ea typeface="Apple SD Gothic Neo ExtraBold" panose="02000300000000000000" pitchFamily="2" charset="-127"/>
            </a:endParaRPr>
          </a:p>
        </p:txBody>
      </p:sp>
      <p:sp>
        <p:nvSpPr>
          <p:cNvPr id="42" name="Rectangle 41">
            <a:extLst>
              <a:ext uri="{FF2B5EF4-FFF2-40B4-BE49-F238E27FC236}">
                <a16:creationId xmlns:a16="http://schemas.microsoft.com/office/drawing/2014/main" id="{1C0DA73F-6A76-124F-8BFA-D65397F6462F}"/>
              </a:ext>
            </a:extLst>
          </p:cNvPr>
          <p:cNvSpPr/>
          <p:nvPr/>
        </p:nvSpPr>
        <p:spPr>
          <a:xfrm>
            <a:off x="5947142" y="3932276"/>
            <a:ext cx="5496210" cy="2246769"/>
          </a:xfrm>
          <a:prstGeom prst="rect">
            <a:avLst/>
          </a:prstGeom>
        </p:spPr>
        <p:txBody>
          <a:bodyPr wrap="square">
            <a:spAutoFit/>
          </a:bodyPr>
          <a:lstStyle/>
          <a:p>
            <a:pPr marL="285750" indent="-285750">
              <a:buFontTx/>
              <a:buChar char="-"/>
            </a:pPr>
            <a:r>
              <a:rPr lang="en-AU" sz="1400" dirty="0"/>
              <a:t>Most of the cluster properties are logically related, such as high income, financial ability, properties value, and education</a:t>
            </a:r>
          </a:p>
          <a:p>
            <a:pPr marL="285750" indent="-285750">
              <a:buFontTx/>
              <a:buChar char="-"/>
            </a:pPr>
            <a:r>
              <a:rPr lang="en-AU" sz="1400" dirty="0"/>
              <a:t>Some clusters only have negative characteristics, such as high death rate, low life satisfaction</a:t>
            </a:r>
          </a:p>
          <a:p>
            <a:pPr marL="285750" indent="-285750">
              <a:buFontTx/>
              <a:buChar char="-"/>
            </a:pPr>
            <a:r>
              <a:rPr lang="en-AU" sz="1400" dirty="0"/>
              <a:t>Some clusters do not have meaningful characteristics, such as low female fertility rate</a:t>
            </a:r>
          </a:p>
          <a:p>
            <a:pPr marL="285750" indent="-285750">
              <a:buFontTx/>
              <a:buChar char="-"/>
            </a:pPr>
            <a:r>
              <a:rPr lang="en-AU" sz="1400" dirty="0"/>
              <a:t>The combination of features is not completely captured in each cluster, for example what if users look for location with high population, income, financial ability, educated people, families, young age, life satisfaction, properties values and low death rate</a:t>
            </a:r>
          </a:p>
        </p:txBody>
      </p:sp>
    </p:spTree>
    <p:extLst>
      <p:ext uri="{BB962C8B-B14F-4D97-AF65-F5344CB8AC3E}">
        <p14:creationId xmlns:p14="http://schemas.microsoft.com/office/powerpoint/2010/main" val="168386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1D63DD-4850-9943-BD68-C284576531B3}"/>
              </a:ext>
            </a:extLst>
          </p:cNvPr>
          <p:cNvSpPr txBox="1"/>
          <p:nvPr/>
        </p:nvSpPr>
        <p:spPr>
          <a:xfrm>
            <a:off x="351884" y="215316"/>
            <a:ext cx="9194887"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Areas Characteristics Based on Categorical Data and Clustering Results … [1] </a:t>
            </a:r>
          </a:p>
        </p:txBody>
      </p:sp>
      <p:sp>
        <p:nvSpPr>
          <p:cNvPr id="6" name="Rectangle 5">
            <a:extLst>
              <a:ext uri="{FF2B5EF4-FFF2-40B4-BE49-F238E27FC236}">
                <a16:creationId xmlns:a16="http://schemas.microsoft.com/office/drawing/2014/main" id="{56C204C7-7D65-5F4C-9E84-BD068AF1C3D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8FCC055-59F9-8943-BBD3-7DB4EA9BE253}"/>
              </a:ext>
            </a:extLst>
          </p:cNvPr>
          <p:cNvGrpSpPr/>
          <p:nvPr/>
        </p:nvGrpSpPr>
        <p:grpSpPr>
          <a:xfrm>
            <a:off x="4589968" y="821467"/>
            <a:ext cx="3860887" cy="6036533"/>
            <a:chOff x="351884" y="828730"/>
            <a:chExt cx="2532831" cy="6036533"/>
          </a:xfrm>
        </p:grpSpPr>
        <p:sp>
          <p:nvSpPr>
            <p:cNvPr id="8" name="Rectangle 7">
              <a:extLst>
                <a:ext uri="{FF2B5EF4-FFF2-40B4-BE49-F238E27FC236}">
                  <a16:creationId xmlns:a16="http://schemas.microsoft.com/office/drawing/2014/main" id="{9DEF1D47-EB30-FF4F-84DE-B657EB3E2C78}"/>
                </a:ext>
              </a:extLst>
            </p:cNvPr>
            <p:cNvSpPr/>
            <p:nvPr/>
          </p:nvSpPr>
          <p:spPr>
            <a:xfrm>
              <a:off x="351884" y="828730"/>
              <a:ext cx="2532830" cy="338554"/>
            </a:xfrm>
            <a:prstGeom prst="rect">
              <a:avLst/>
            </a:prstGeom>
          </p:spPr>
          <p:txBody>
            <a:bodyPr wrap="square">
              <a:spAutoFit/>
            </a:bodyPr>
            <a:lstStyle/>
            <a:p>
              <a:r>
                <a:rPr lang="en-US" sz="1600" b="1" dirty="0">
                  <a:solidFill>
                    <a:srgbClr val="002060"/>
                  </a:solidFill>
                </a:rPr>
                <a:t>Melbourne</a:t>
              </a:r>
              <a:endParaRPr lang="en-US" sz="1200" b="1" dirty="0">
                <a:solidFill>
                  <a:srgbClr val="002060"/>
                </a:solidFill>
              </a:endParaRPr>
            </a:p>
          </p:txBody>
        </p:sp>
        <p:sp>
          <p:nvSpPr>
            <p:cNvPr id="9" name="Rectangle 8">
              <a:extLst>
                <a:ext uri="{FF2B5EF4-FFF2-40B4-BE49-F238E27FC236}">
                  <a16:creationId xmlns:a16="http://schemas.microsoft.com/office/drawing/2014/main" id="{5D18417A-E806-CD44-8E9C-FBE6CC1E2801}"/>
                </a:ext>
              </a:extLst>
            </p:cNvPr>
            <p:cNvSpPr/>
            <p:nvPr/>
          </p:nvSpPr>
          <p:spPr>
            <a:xfrm>
              <a:off x="351885" y="1171397"/>
              <a:ext cx="2532830" cy="5693866"/>
            </a:xfrm>
            <a:prstGeom prst="rect">
              <a:avLst/>
            </a:prstGeom>
          </p:spPr>
          <p:txBody>
            <a:bodyPr wrap="square">
              <a:spAutoFit/>
            </a:bodyPr>
            <a:lstStyle/>
            <a:p>
              <a:pPr marL="96838" indent="-96838" fontAlgn="ctr"/>
              <a:r>
                <a:rPr lang="en-AU" sz="1400" b="1" dirty="0"/>
                <a:t>Cluster 4</a:t>
              </a:r>
            </a:p>
            <a:p>
              <a:pPr marL="96838" indent="-96838" fontAlgn="ctr"/>
              <a:r>
                <a:rPr lang="en-AU" sz="1400" b="1" dirty="0"/>
                <a:t>Low</a:t>
              </a:r>
            </a:p>
            <a:p>
              <a:pPr marL="96838" indent="-96838" fontAlgn="ctr">
                <a:buFontTx/>
                <a:buChar char="-"/>
              </a:pPr>
              <a:r>
                <a:rPr lang="en-AU" sz="1400" dirty="0"/>
                <a:t>Income - median</a:t>
              </a:r>
            </a:p>
            <a:p>
              <a:pPr marL="96838" indent="-96838" fontAlgn="ctr">
                <a:buFontTx/>
                <a:buChar char="-"/>
              </a:pPr>
              <a:r>
                <a:rPr lang="en-AU" sz="1400" dirty="0"/>
                <a:t>Female fertility rate</a:t>
              </a:r>
            </a:p>
            <a:p>
              <a:pPr marL="96838" indent="-96838" fontAlgn="ctr">
                <a:buFontTx/>
                <a:buChar char="-"/>
              </a:pPr>
              <a:r>
                <a:rPr lang="en-AU" sz="1400" dirty="0"/>
                <a:t>Demography – young age</a:t>
              </a:r>
            </a:p>
            <a:p>
              <a:pPr marL="96838" indent="-96838" fontAlgn="ctr">
                <a:buFontTx/>
                <a:buChar char="-"/>
              </a:pPr>
              <a:r>
                <a:rPr lang="en-AU" sz="1400" dirty="0"/>
                <a:t>Properties value – number of properties, listing, repeated sales</a:t>
              </a:r>
            </a:p>
            <a:p>
              <a:pPr fontAlgn="ctr"/>
              <a:r>
                <a:rPr lang="en-AU" sz="1400" b="1" dirty="0"/>
                <a:t>High</a:t>
              </a:r>
            </a:p>
            <a:p>
              <a:pPr marL="96838" indent="-96838" fontAlgn="ctr">
                <a:buFontTx/>
                <a:buChar char="-"/>
              </a:pPr>
              <a:r>
                <a:rPr lang="en-AU" sz="1400" dirty="0"/>
                <a:t>Population</a:t>
              </a:r>
            </a:p>
            <a:p>
              <a:pPr marL="96838" indent="-96838" fontAlgn="ctr">
                <a:buFontTx/>
                <a:buChar char="-"/>
              </a:pPr>
              <a:r>
                <a:rPr lang="en-AU" sz="1400" dirty="0"/>
                <a:t>Financial ability</a:t>
              </a:r>
            </a:p>
            <a:p>
              <a:pPr marL="96838" indent="-96838" fontAlgn="ctr"/>
              <a:r>
                <a:rPr lang="en-AU" sz="1400" dirty="0"/>
                <a:t>- Language – French, Japanese, German, Spanish, Russian, Chinese, Persian, Korean, Dutch, Indonesian, Thai, Hindi, English, Tamil, Filipino</a:t>
              </a:r>
            </a:p>
            <a:p>
              <a:pPr marL="96838" indent="-96838" fontAlgn="ctr"/>
              <a:r>
                <a:rPr lang="en-AU" sz="1400" dirty="0"/>
                <a:t>- Properties value – sales price</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r>
                <a:rPr lang="en-AU" sz="1400" dirty="0"/>
                <a:t>- Volunteer rate</a:t>
              </a:r>
            </a:p>
            <a:p>
              <a:pPr marL="96838" indent="-96838" fontAlgn="ctr">
                <a:buFontTx/>
                <a:buChar char="-"/>
              </a:pPr>
              <a:r>
                <a:rPr lang="en-AU" sz="1400" dirty="0"/>
                <a:t>Businesses – heath care, arts and recreation</a:t>
              </a:r>
            </a:p>
            <a:p>
              <a:pPr marL="96838" indent="-96838" fontAlgn="ctr">
                <a:buFontTx/>
                <a:buChar char="-"/>
              </a:pPr>
              <a:r>
                <a:rPr lang="en-AU" sz="1400" dirty="0"/>
                <a:t>Development on track</a:t>
              </a:r>
            </a:p>
            <a:p>
              <a:pPr marL="96838" indent="-96838" fontAlgn="ctr"/>
              <a:r>
                <a:rPr lang="en-AU" sz="1400" dirty="0"/>
                <a:t>- Health – Life Satisfaction</a:t>
              </a:r>
            </a:p>
            <a:p>
              <a:pPr marL="96838" indent="-96838" fontAlgn="ctr">
                <a:buFontTx/>
                <a:buChar char="-"/>
              </a:pPr>
              <a:r>
                <a:rPr lang="en-AU" sz="1400" dirty="0"/>
                <a:t>Financial problem – no money</a:t>
              </a:r>
            </a:p>
            <a:p>
              <a:pPr marL="96838" indent="-96838" fontAlgn="ctr"/>
              <a:r>
                <a:rPr lang="en-AU" sz="1400" dirty="0"/>
                <a:t>- Migration</a:t>
              </a:r>
            </a:p>
            <a:p>
              <a:pPr marL="96838" indent="-96838" fontAlgn="ctr"/>
              <a:r>
                <a:rPr lang="en-AU" sz="1400" dirty="0"/>
                <a:t>- Education – Bachelors</a:t>
              </a:r>
            </a:p>
            <a:p>
              <a:pPr fontAlgn="ctr"/>
              <a:r>
                <a:rPr lang="en-AU" sz="1400" b="1" dirty="0"/>
                <a:t>Medium</a:t>
              </a:r>
            </a:p>
            <a:p>
              <a:pPr fontAlgn="ctr"/>
              <a:r>
                <a:rPr lang="en-AU" sz="1400" dirty="0"/>
                <a:t>- for all other features</a:t>
              </a:r>
            </a:p>
          </p:txBody>
        </p:sp>
        <p:cxnSp>
          <p:nvCxnSpPr>
            <p:cNvPr id="10" name="Straight Connector 9">
              <a:extLst>
                <a:ext uri="{FF2B5EF4-FFF2-40B4-BE49-F238E27FC236}">
                  <a16:creationId xmlns:a16="http://schemas.microsoft.com/office/drawing/2014/main" id="{D9EDA583-2357-0244-87F4-D1F5B905EFA3}"/>
                </a:ext>
              </a:extLst>
            </p:cNvPr>
            <p:cNvCxnSpPr>
              <a:cxnSpLocks/>
            </p:cNvCxnSpPr>
            <p:nvPr/>
          </p:nvCxnSpPr>
          <p:spPr>
            <a:xfrm>
              <a:off x="395432" y="1185625"/>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D3903C6-8A36-1046-97F3-F2B582AAD932}"/>
              </a:ext>
            </a:extLst>
          </p:cNvPr>
          <p:cNvGrpSpPr/>
          <p:nvPr/>
        </p:nvGrpSpPr>
        <p:grpSpPr>
          <a:xfrm>
            <a:off x="381805" y="839443"/>
            <a:ext cx="3860887" cy="5589078"/>
            <a:chOff x="351884" y="845298"/>
            <a:chExt cx="2532831" cy="5589078"/>
          </a:xfrm>
        </p:grpSpPr>
        <p:sp>
          <p:nvSpPr>
            <p:cNvPr id="12" name="Rectangle 11">
              <a:extLst>
                <a:ext uri="{FF2B5EF4-FFF2-40B4-BE49-F238E27FC236}">
                  <a16:creationId xmlns:a16="http://schemas.microsoft.com/office/drawing/2014/main" id="{4781052A-EBD8-D84A-ACEC-86513E29B1C4}"/>
                </a:ext>
              </a:extLst>
            </p:cNvPr>
            <p:cNvSpPr/>
            <p:nvPr/>
          </p:nvSpPr>
          <p:spPr>
            <a:xfrm>
              <a:off x="351884" y="845298"/>
              <a:ext cx="2532830" cy="338554"/>
            </a:xfrm>
            <a:prstGeom prst="rect">
              <a:avLst/>
            </a:prstGeom>
          </p:spPr>
          <p:txBody>
            <a:bodyPr wrap="square">
              <a:spAutoFit/>
            </a:bodyPr>
            <a:lstStyle/>
            <a:p>
              <a:r>
                <a:rPr lang="en-US" sz="1600" b="1" dirty="0">
                  <a:solidFill>
                    <a:srgbClr val="002060"/>
                  </a:solidFill>
                </a:rPr>
                <a:t>Sydney - Haymarket</a:t>
              </a:r>
              <a:endParaRPr lang="en-US" sz="1200" b="1" dirty="0">
                <a:solidFill>
                  <a:srgbClr val="002060"/>
                </a:solidFill>
              </a:endParaRPr>
            </a:p>
          </p:txBody>
        </p:sp>
        <p:sp>
          <p:nvSpPr>
            <p:cNvPr id="13" name="Rectangle 12">
              <a:extLst>
                <a:ext uri="{FF2B5EF4-FFF2-40B4-BE49-F238E27FC236}">
                  <a16:creationId xmlns:a16="http://schemas.microsoft.com/office/drawing/2014/main" id="{B65045CC-DE37-9248-B043-4CBE60132FFC}"/>
                </a:ext>
              </a:extLst>
            </p:cNvPr>
            <p:cNvSpPr/>
            <p:nvPr/>
          </p:nvSpPr>
          <p:spPr>
            <a:xfrm>
              <a:off x="351885" y="1171397"/>
              <a:ext cx="2532830" cy="5262979"/>
            </a:xfrm>
            <a:prstGeom prst="rect">
              <a:avLst/>
            </a:prstGeom>
          </p:spPr>
          <p:txBody>
            <a:bodyPr wrap="square">
              <a:spAutoFit/>
            </a:bodyPr>
            <a:lstStyle/>
            <a:p>
              <a:pPr marL="96838" indent="-96838" fontAlgn="ctr"/>
              <a:r>
                <a:rPr lang="en-AU" sz="1400" b="1" dirty="0"/>
                <a:t>Cluster 15</a:t>
              </a:r>
            </a:p>
            <a:p>
              <a:pPr marL="96838" indent="-96838" fontAlgn="ctr"/>
              <a:r>
                <a:rPr lang="en-AU" sz="1400" b="1" dirty="0"/>
                <a:t>Low</a:t>
              </a:r>
            </a:p>
            <a:p>
              <a:pPr marL="96838" indent="-96838" fontAlgn="ctr">
                <a:buFontTx/>
                <a:buChar char="-"/>
              </a:pPr>
              <a:r>
                <a:rPr lang="en-AU" sz="1400" dirty="0"/>
                <a:t>Income - median</a:t>
              </a:r>
            </a:p>
            <a:p>
              <a:pPr marL="96838" indent="-96838" fontAlgn="ctr">
                <a:buFontTx/>
                <a:buChar char="-"/>
              </a:pPr>
              <a:r>
                <a:rPr lang="en-AU" sz="1400" dirty="0"/>
                <a:t>Female fertility rate</a:t>
              </a:r>
            </a:p>
            <a:p>
              <a:pPr marL="96838" indent="-96838" fontAlgn="ctr">
                <a:buFontTx/>
                <a:buChar char="-"/>
              </a:pPr>
              <a:r>
                <a:rPr lang="en-AU" sz="1400" dirty="0"/>
                <a:t>Demography – young age</a:t>
              </a:r>
            </a:p>
            <a:p>
              <a:pPr marL="96838" indent="-96838" fontAlgn="ctr">
                <a:buFontTx/>
                <a:buChar char="-"/>
              </a:pPr>
              <a:r>
                <a:rPr lang="en-AU" sz="1400" dirty="0"/>
                <a:t>Properties value – growth, listing, repeated sales</a:t>
              </a:r>
            </a:p>
            <a:p>
              <a:pPr marL="96838" indent="-96838" fontAlgn="ctr">
                <a:buFontTx/>
                <a:buChar char="-"/>
              </a:pPr>
              <a:r>
                <a:rPr lang="en-AU" sz="1400" dirty="0"/>
                <a:t>Death Rate</a:t>
              </a:r>
            </a:p>
            <a:p>
              <a:pPr fontAlgn="ctr"/>
              <a:r>
                <a:rPr lang="en-AU" sz="1400" b="1" dirty="0"/>
                <a:t>High</a:t>
              </a:r>
            </a:p>
            <a:p>
              <a:pPr marL="96838" indent="-96838" fontAlgn="ctr">
                <a:buFontTx/>
                <a:buChar char="-"/>
              </a:pPr>
              <a:r>
                <a:rPr lang="en-AU" sz="1400" dirty="0"/>
                <a:t>Population</a:t>
              </a:r>
            </a:p>
            <a:p>
              <a:pPr marL="96838" indent="-96838" fontAlgn="ctr">
                <a:buFontTx/>
                <a:buChar char="-"/>
              </a:pPr>
              <a:r>
                <a:rPr lang="en-AU" sz="1400" dirty="0"/>
                <a:t>Financial ability</a:t>
              </a:r>
            </a:p>
            <a:p>
              <a:pPr marL="96838" indent="-96838" fontAlgn="ctr"/>
              <a:r>
                <a:rPr lang="en-AU" sz="1400" dirty="0"/>
                <a:t>- Language – French, Japanese, German, Spanish, Russian, Chinese, Polish, Korean, Dutch, Indonesian, Thai</a:t>
              </a:r>
            </a:p>
            <a:p>
              <a:pPr marL="96838" indent="-96838" fontAlgn="ctr"/>
              <a:r>
                <a:rPr lang="en-AU" sz="1400" dirty="0"/>
                <a:t>- Properties value – sales price</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r>
                <a:rPr lang="en-AU" sz="1400" dirty="0"/>
                <a:t>- Volunteer rate</a:t>
              </a:r>
            </a:p>
            <a:p>
              <a:pPr marL="96838" indent="-96838" fontAlgn="ctr">
                <a:buFontTx/>
                <a:buChar char="-"/>
              </a:pPr>
              <a:r>
                <a:rPr lang="en-AU" sz="1400" dirty="0"/>
                <a:t>Businesses – heath care, arts and recreation</a:t>
              </a:r>
            </a:p>
            <a:p>
              <a:pPr marL="96838" indent="-96838" fontAlgn="ctr">
                <a:buFontTx/>
                <a:buChar char="-"/>
              </a:pPr>
              <a:r>
                <a:rPr lang="en-AU" sz="1400" dirty="0"/>
                <a:t>Development on track</a:t>
              </a:r>
            </a:p>
            <a:p>
              <a:pPr marL="96838" indent="-96838" fontAlgn="ctr"/>
              <a:r>
                <a:rPr lang="en-AU" sz="1400" dirty="0"/>
                <a:t>- Health – Life Satisfaction</a:t>
              </a:r>
            </a:p>
            <a:p>
              <a:pPr marL="96838" indent="-96838" fontAlgn="ctr">
                <a:buFontTx/>
                <a:buChar char="-"/>
              </a:pPr>
              <a:r>
                <a:rPr lang="en-AU" sz="1400" dirty="0"/>
                <a:t>Financial problem – no money</a:t>
              </a:r>
            </a:p>
            <a:p>
              <a:pPr marL="96838" indent="-96838" fontAlgn="ctr"/>
              <a:r>
                <a:rPr lang="en-AU" sz="1400" dirty="0"/>
                <a:t>- Migration</a:t>
              </a:r>
            </a:p>
            <a:p>
              <a:pPr marL="96838" indent="-96838" fontAlgn="ctr"/>
              <a:r>
                <a:rPr lang="en-AU" sz="1400" dirty="0"/>
                <a:t>- Education – Bachelors, Post graduates</a:t>
              </a:r>
            </a:p>
            <a:p>
              <a:pPr fontAlgn="ctr"/>
              <a:r>
                <a:rPr lang="en-AU" sz="1400" b="1" dirty="0"/>
                <a:t>Medium</a:t>
              </a:r>
            </a:p>
            <a:p>
              <a:pPr fontAlgn="ctr"/>
              <a:r>
                <a:rPr lang="en-AU" sz="1400" dirty="0"/>
                <a:t>- for all other features</a:t>
              </a:r>
            </a:p>
          </p:txBody>
        </p:sp>
        <p:cxnSp>
          <p:nvCxnSpPr>
            <p:cNvPr id="14" name="Straight Connector 13">
              <a:extLst>
                <a:ext uri="{FF2B5EF4-FFF2-40B4-BE49-F238E27FC236}">
                  <a16:creationId xmlns:a16="http://schemas.microsoft.com/office/drawing/2014/main" id="{1D474B7F-388F-3D4E-9A72-8A21A15DE8A0}"/>
                </a:ext>
              </a:extLst>
            </p:cNvPr>
            <p:cNvCxnSpPr>
              <a:cxnSpLocks/>
            </p:cNvCxnSpPr>
            <p:nvPr/>
          </p:nvCxnSpPr>
          <p:spPr>
            <a:xfrm>
              <a:off x="409017" y="1178170"/>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24DD6BA-EEC4-3E48-A8B2-5D321F81B56B}"/>
              </a:ext>
            </a:extLst>
          </p:cNvPr>
          <p:cNvGrpSpPr/>
          <p:nvPr/>
        </p:nvGrpSpPr>
        <p:grpSpPr>
          <a:xfrm>
            <a:off x="8927357" y="861215"/>
            <a:ext cx="2532830" cy="5156502"/>
            <a:chOff x="351885" y="846987"/>
            <a:chExt cx="2532830" cy="5156502"/>
          </a:xfrm>
        </p:grpSpPr>
        <p:sp>
          <p:nvSpPr>
            <p:cNvPr id="16" name="Rectangle 15">
              <a:extLst>
                <a:ext uri="{FF2B5EF4-FFF2-40B4-BE49-F238E27FC236}">
                  <a16:creationId xmlns:a16="http://schemas.microsoft.com/office/drawing/2014/main" id="{55725F19-FB2E-934A-9CB7-66C3D60E4C93}"/>
                </a:ext>
              </a:extLst>
            </p:cNvPr>
            <p:cNvSpPr/>
            <p:nvPr/>
          </p:nvSpPr>
          <p:spPr>
            <a:xfrm>
              <a:off x="351885" y="846987"/>
              <a:ext cx="2532830" cy="338554"/>
            </a:xfrm>
            <a:prstGeom prst="rect">
              <a:avLst/>
            </a:prstGeom>
          </p:spPr>
          <p:txBody>
            <a:bodyPr wrap="square">
              <a:spAutoFit/>
            </a:bodyPr>
            <a:lstStyle/>
            <a:p>
              <a:r>
                <a:rPr lang="en-US" sz="1600" b="1" dirty="0">
                  <a:solidFill>
                    <a:srgbClr val="002060"/>
                  </a:solidFill>
                </a:rPr>
                <a:t>Taylor</a:t>
              </a:r>
              <a:endParaRPr lang="en-US" sz="1200" b="1" dirty="0">
                <a:solidFill>
                  <a:srgbClr val="002060"/>
                </a:solidFill>
              </a:endParaRPr>
            </a:p>
          </p:txBody>
        </p:sp>
        <p:sp>
          <p:nvSpPr>
            <p:cNvPr id="17" name="Rectangle 16">
              <a:extLst>
                <a:ext uri="{FF2B5EF4-FFF2-40B4-BE49-F238E27FC236}">
                  <a16:creationId xmlns:a16="http://schemas.microsoft.com/office/drawing/2014/main" id="{EFB3F459-92CC-3541-8165-1EEE13B71C2D}"/>
                </a:ext>
              </a:extLst>
            </p:cNvPr>
            <p:cNvSpPr/>
            <p:nvPr/>
          </p:nvSpPr>
          <p:spPr>
            <a:xfrm>
              <a:off x="351885" y="1171397"/>
              <a:ext cx="2532830" cy="4832092"/>
            </a:xfrm>
            <a:prstGeom prst="rect">
              <a:avLst/>
            </a:prstGeom>
          </p:spPr>
          <p:txBody>
            <a:bodyPr wrap="square">
              <a:spAutoFit/>
            </a:bodyPr>
            <a:lstStyle/>
            <a:p>
              <a:pPr marL="96838" indent="-96838" fontAlgn="ctr"/>
              <a:r>
                <a:rPr lang="en-AU" sz="1400" b="1" dirty="0"/>
                <a:t>Cluster 8</a:t>
              </a:r>
            </a:p>
            <a:p>
              <a:pPr marL="96838" indent="-96838" fontAlgn="ctr"/>
              <a:r>
                <a:rPr lang="en-AU" sz="1400" b="1" dirty="0"/>
                <a:t>Low</a:t>
              </a:r>
            </a:p>
            <a:p>
              <a:pPr marL="96838" indent="-96838" fontAlgn="ctr">
                <a:buFontTx/>
                <a:buChar char="-"/>
              </a:pPr>
              <a:r>
                <a:rPr lang="en-AU" sz="1400" dirty="0"/>
                <a:t>Population</a:t>
              </a:r>
            </a:p>
            <a:p>
              <a:pPr marL="96838" indent="-96838" fontAlgn="ctr">
                <a:buFontTx/>
                <a:buChar char="-"/>
              </a:pPr>
              <a:r>
                <a:rPr lang="en-AU" sz="1400" dirty="0"/>
                <a:t>Financial ability</a:t>
              </a:r>
            </a:p>
            <a:p>
              <a:pPr marL="96838" indent="-96838" fontAlgn="ctr">
                <a:buFontTx/>
                <a:buChar char="-"/>
              </a:pPr>
              <a:r>
                <a:rPr lang="en-AU" sz="1400" dirty="0"/>
                <a:t>Language – German, English</a:t>
              </a:r>
            </a:p>
            <a:p>
              <a:pPr marL="96838" indent="-96838" fontAlgn="ctr">
                <a:buFontTx/>
                <a:buChar char="-"/>
              </a:pPr>
              <a:r>
                <a:rPr lang="en-AU" sz="1400" dirty="0"/>
                <a:t>Businesses – arts and recreation</a:t>
              </a:r>
            </a:p>
            <a:p>
              <a:pPr marL="96838" indent="-96838" fontAlgn="ctr"/>
              <a:r>
                <a:rPr lang="en-AU" sz="1400" dirty="0"/>
                <a:t>- Properties value – listing, repeated sales</a:t>
              </a:r>
            </a:p>
            <a:p>
              <a:pPr marL="96838" indent="-96838" fontAlgn="ctr">
                <a:buFontTx/>
                <a:buChar char="-"/>
              </a:pPr>
              <a:r>
                <a:rPr lang="en-AU" sz="1400" dirty="0"/>
                <a:t>Employment Rate</a:t>
              </a:r>
            </a:p>
            <a:p>
              <a:pPr marL="96838" indent="-96838" fontAlgn="ctr">
                <a:buFontTx/>
                <a:buChar char="-"/>
              </a:pPr>
              <a:r>
                <a:rPr lang="en-AU" sz="1400" dirty="0"/>
                <a:t>Families – Married, Unmarried, dependency rate</a:t>
              </a:r>
            </a:p>
            <a:p>
              <a:pPr marL="96838" indent="-96838" fontAlgn="ctr"/>
              <a:r>
                <a:rPr lang="en-AU" sz="1400" dirty="0"/>
                <a:t>- Volunteer rate</a:t>
              </a:r>
            </a:p>
            <a:p>
              <a:pPr marL="96838" indent="-96838" fontAlgn="ctr">
                <a:buFontTx/>
                <a:buChar char="-"/>
              </a:pPr>
              <a:r>
                <a:rPr lang="en-AU" sz="1400" dirty="0"/>
                <a:t>Demography – Young female</a:t>
              </a:r>
              <a:endParaRPr lang="en-AU" sz="1400" b="1" dirty="0"/>
            </a:p>
            <a:p>
              <a:pPr marL="96838" indent="-96838" fontAlgn="ctr"/>
              <a:r>
                <a:rPr lang="en-AU" sz="1400" b="1" dirty="0"/>
                <a:t>High</a:t>
              </a:r>
            </a:p>
            <a:p>
              <a:pPr marL="96838" indent="-96838" fontAlgn="ctr"/>
              <a:r>
                <a:rPr lang="en-AU" sz="1400" dirty="0"/>
                <a:t>- Properties – sold, change in listing</a:t>
              </a:r>
            </a:p>
            <a:p>
              <a:pPr marL="96838" indent="-96838" fontAlgn="ctr">
                <a:buFontTx/>
                <a:buChar char="-"/>
              </a:pPr>
              <a:r>
                <a:rPr lang="en-AU" sz="1400" dirty="0"/>
                <a:t>Income</a:t>
              </a:r>
            </a:p>
            <a:p>
              <a:pPr marL="96838" indent="-96838" fontAlgn="ctr">
                <a:buFontTx/>
                <a:buChar char="-"/>
              </a:pPr>
              <a:r>
                <a:rPr lang="en-AU" sz="1400" dirty="0"/>
                <a:t>Demography – Young male</a:t>
              </a:r>
            </a:p>
            <a:p>
              <a:pPr marL="96838" indent="-96838" fontAlgn="ctr"/>
              <a:r>
                <a:rPr lang="en-AU" sz="1400" dirty="0"/>
                <a:t>- Education – Post graduates</a:t>
              </a:r>
            </a:p>
            <a:p>
              <a:pPr fontAlgn="ctr"/>
              <a:r>
                <a:rPr lang="en-AU" sz="1400" b="1" dirty="0"/>
                <a:t>Medium</a:t>
              </a:r>
            </a:p>
            <a:p>
              <a:pPr fontAlgn="ctr"/>
              <a:r>
                <a:rPr lang="en-AU" sz="1400" dirty="0"/>
                <a:t>- for all other features</a:t>
              </a:r>
            </a:p>
          </p:txBody>
        </p:sp>
        <p:cxnSp>
          <p:nvCxnSpPr>
            <p:cNvPr id="18" name="Straight Connector 17">
              <a:extLst>
                <a:ext uri="{FF2B5EF4-FFF2-40B4-BE49-F238E27FC236}">
                  <a16:creationId xmlns:a16="http://schemas.microsoft.com/office/drawing/2014/main" id="{F00F2FD5-23BB-2645-869F-EDB447160FE2}"/>
                </a:ext>
              </a:extLst>
            </p:cNvPr>
            <p:cNvCxnSpPr>
              <a:cxnSpLocks/>
            </p:cNvCxnSpPr>
            <p:nvPr/>
          </p:nvCxnSpPr>
          <p:spPr>
            <a:xfrm>
              <a:off x="438977"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681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1D63DD-4850-9943-BD68-C284576531B3}"/>
              </a:ext>
            </a:extLst>
          </p:cNvPr>
          <p:cNvSpPr txBox="1"/>
          <p:nvPr/>
        </p:nvSpPr>
        <p:spPr>
          <a:xfrm>
            <a:off x="351884" y="215316"/>
            <a:ext cx="9194887"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Areas Characteristics Based on Categorical Data and Clustering Results … [2] </a:t>
            </a:r>
          </a:p>
        </p:txBody>
      </p:sp>
      <p:sp>
        <p:nvSpPr>
          <p:cNvPr id="6" name="Rectangle 5">
            <a:extLst>
              <a:ext uri="{FF2B5EF4-FFF2-40B4-BE49-F238E27FC236}">
                <a16:creationId xmlns:a16="http://schemas.microsoft.com/office/drawing/2014/main" id="{56C204C7-7D65-5F4C-9E84-BD068AF1C3D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8FCC055-59F9-8943-BBD3-7DB4EA9BE253}"/>
              </a:ext>
            </a:extLst>
          </p:cNvPr>
          <p:cNvGrpSpPr/>
          <p:nvPr/>
        </p:nvGrpSpPr>
        <p:grpSpPr>
          <a:xfrm>
            <a:off x="86244" y="764883"/>
            <a:ext cx="11746528" cy="646332"/>
            <a:chOff x="351885" y="832842"/>
            <a:chExt cx="2594129" cy="646332"/>
          </a:xfrm>
        </p:grpSpPr>
        <p:sp>
          <p:nvSpPr>
            <p:cNvPr id="8" name="Rectangle 7">
              <a:extLst>
                <a:ext uri="{FF2B5EF4-FFF2-40B4-BE49-F238E27FC236}">
                  <a16:creationId xmlns:a16="http://schemas.microsoft.com/office/drawing/2014/main" id="{9DEF1D47-EB30-FF4F-84DE-B657EB3E2C78}"/>
                </a:ext>
              </a:extLst>
            </p:cNvPr>
            <p:cNvSpPr/>
            <p:nvPr/>
          </p:nvSpPr>
          <p:spPr>
            <a:xfrm>
              <a:off x="392655" y="832842"/>
              <a:ext cx="2521323" cy="338554"/>
            </a:xfrm>
            <a:prstGeom prst="rect">
              <a:avLst/>
            </a:prstGeom>
          </p:spPr>
          <p:txBody>
            <a:bodyPr wrap="square">
              <a:spAutoFit/>
            </a:bodyPr>
            <a:lstStyle/>
            <a:p>
              <a:r>
                <a:rPr lang="en-US" sz="1600" b="1" dirty="0">
                  <a:solidFill>
                    <a:srgbClr val="002060"/>
                  </a:solidFill>
                </a:rPr>
                <a:t>Cluster 15 : High Positive Features </a:t>
              </a:r>
              <a:endParaRPr lang="en-US" sz="1200" b="1" dirty="0">
                <a:solidFill>
                  <a:srgbClr val="002060"/>
                </a:solidFill>
              </a:endParaRPr>
            </a:p>
          </p:txBody>
        </p:sp>
        <p:sp>
          <p:nvSpPr>
            <p:cNvPr id="9" name="Rectangle 8">
              <a:extLst>
                <a:ext uri="{FF2B5EF4-FFF2-40B4-BE49-F238E27FC236}">
                  <a16:creationId xmlns:a16="http://schemas.microsoft.com/office/drawing/2014/main" id="{5D18417A-E806-CD44-8E9C-FBE6CC1E2801}"/>
                </a:ext>
              </a:extLst>
            </p:cNvPr>
            <p:cNvSpPr/>
            <p:nvPr/>
          </p:nvSpPr>
          <p:spPr>
            <a:xfrm>
              <a:off x="351885" y="1171397"/>
              <a:ext cx="2532830" cy="307777"/>
            </a:xfrm>
            <a:prstGeom prst="rect">
              <a:avLst/>
            </a:prstGeom>
          </p:spPr>
          <p:txBody>
            <a:bodyPr wrap="square">
              <a:spAutoFit/>
            </a:bodyPr>
            <a:lstStyle/>
            <a:p>
              <a:pPr marL="96838" indent="-96838" fontAlgn="ctr"/>
              <a:endParaRPr lang="en-AU" sz="1400" dirty="0"/>
            </a:p>
          </p:txBody>
        </p:sp>
        <p:cxnSp>
          <p:nvCxnSpPr>
            <p:cNvPr id="10" name="Straight Connector 9">
              <a:extLst>
                <a:ext uri="{FF2B5EF4-FFF2-40B4-BE49-F238E27FC236}">
                  <a16:creationId xmlns:a16="http://schemas.microsoft.com/office/drawing/2014/main" id="{D9EDA583-2357-0244-87F4-D1F5B905EFA3}"/>
                </a:ext>
              </a:extLst>
            </p:cNvPr>
            <p:cNvCxnSpPr>
              <a:cxnSpLocks/>
            </p:cNvCxnSpPr>
            <p:nvPr/>
          </p:nvCxnSpPr>
          <p:spPr>
            <a:xfrm>
              <a:off x="417552" y="1171397"/>
              <a:ext cx="252846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8356F8CC-7358-634A-A235-51E5F05F64DD}"/>
              </a:ext>
            </a:extLst>
          </p:cNvPr>
          <p:cNvGraphicFramePr>
            <a:graphicFrameLocks noGrp="1"/>
          </p:cNvGraphicFramePr>
          <p:nvPr>
            <p:extLst>
              <p:ext uri="{D42A27DB-BD31-4B8C-83A1-F6EECF244321}">
                <p14:modId xmlns:p14="http://schemas.microsoft.com/office/powerpoint/2010/main" val="454215151"/>
              </p:ext>
            </p:extLst>
          </p:nvPr>
        </p:nvGraphicFramePr>
        <p:xfrm>
          <a:off x="373661" y="1463112"/>
          <a:ext cx="2136818" cy="5570220"/>
        </p:xfrm>
        <a:graphic>
          <a:graphicData uri="http://schemas.openxmlformats.org/drawingml/2006/table">
            <a:tbl>
              <a:tblPr/>
              <a:tblGrid>
                <a:gridCol w="2136818">
                  <a:extLst>
                    <a:ext uri="{9D8B030D-6E8A-4147-A177-3AD203B41FA5}">
                      <a16:colId xmlns:a16="http://schemas.microsoft.com/office/drawing/2014/main" val="3987860291"/>
                    </a:ext>
                  </a:extLst>
                </a:gridCol>
              </a:tblGrid>
              <a:tr h="155405">
                <a:tc>
                  <a:txBody>
                    <a:bodyPr/>
                    <a:lstStyle/>
                    <a:p>
                      <a:pPr algn="l" fontAlgn="b"/>
                      <a:r>
                        <a:rPr lang="en-AU" sz="1200" b="0" i="0" u="none" strike="noStrike" dirty="0">
                          <a:solidFill>
                            <a:srgbClr val="000000"/>
                          </a:solidFill>
                          <a:effectLst/>
                          <a:latin typeface="Calibri" panose="020F0502020204030204" pitchFamily="34" charset="0"/>
                        </a:rPr>
                        <a:t>Baulkham Hills (East)</a:t>
                      </a:r>
                    </a:p>
                  </a:txBody>
                  <a:tcPr marL="9525" marR="9525" marT="9525" marB="0" anchor="b">
                    <a:lnL>
                      <a:noFill/>
                    </a:lnL>
                    <a:lnR>
                      <a:noFill/>
                    </a:lnR>
                    <a:lnT>
                      <a:noFill/>
                    </a:lnT>
                    <a:lnB>
                      <a:noFill/>
                    </a:lnB>
                  </a:tcPr>
                </a:tc>
                <a:extLst>
                  <a:ext uri="{0D108BD9-81ED-4DB2-BD59-A6C34878D82A}">
                    <a16:rowId xmlns:a16="http://schemas.microsoft.com/office/drawing/2014/main" val="2196833630"/>
                  </a:ext>
                </a:extLst>
              </a:tr>
              <a:tr h="155405">
                <a:tc>
                  <a:txBody>
                    <a:bodyPr/>
                    <a:lstStyle/>
                    <a:p>
                      <a:pPr algn="l" fontAlgn="b"/>
                      <a:r>
                        <a:rPr lang="en-AU" sz="1200" b="0" i="0" u="none" strike="noStrike">
                          <a:solidFill>
                            <a:srgbClr val="000000"/>
                          </a:solidFill>
                          <a:effectLst/>
                          <a:latin typeface="Calibri" panose="020F0502020204030204" pitchFamily="34" charset="0"/>
                        </a:rPr>
                        <a:t>Baulkham Hills (West) - Bella Vista</a:t>
                      </a:r>
                    </a:p>
                  </a:txBody>
                  <a:tcPr marL="9525" marR="9525" marT="9525" marB="0" anchor="b">
                    <a:lnL>
                      <a:noFill/>
                    </a:lnL>
                    <a:lnR>
                      <a:noFill/>
                    </a:lnR>
                    <a:lnT>
                      <a:noFill/>
                    </a:lnT>
                    <a:lnB>
                      <a:noFill/>
                    </a:lnB>
                  </a:tcPr>
                </a:tc>
                <a:extLst>
                  <a:ext uri="{0D108BD9-81ED-4DB2-BD59-A6C34878D82A}">
                    <a16:rowId xmlns:a16="http://schemas.microsoft.com/office/drawing/2014/main" val="1287296376"/>
                  </a:ext>
                </a:extLst>
              </a:tr>
              <a:tr h="155405">
                <a:tc>
                  <a:txBody>
                    <a:bodyPr/>
                    <a:lstStyle/>
                    <a:p>
                      <a:pPr algn="l" fontAlgn="b"/>
                      <a:r>
                        <a:rPr lang="en-AU" sz="1200" b="0" i="0" u="none" strike="noStrike">
                          <a:solidFill>
                            <a:srgbClr val="000000"/>
                          </a:solidFill>
                          <a:effectLst/>
                          <a:latin typeface="Calibri" panose="020F0502020204030204" pitchFamily="34" charset="0"/>
                        </a:rPr>
                        <a:t>Cherrybrook</a:t>
                      </a:r>
                    </a:p>
                  </a:txBody>
                  <a:tcPr marL="9525" marR="9525" marT="9525" marB="0" anchor="b">
                    <a:lnL>
                      <a:noFill/>
                    </a:lnL>
                    <a:lnR>
                      <a:noFill/>
                    </a:lnR>
                    <a:lnT>
                      <a:noFill/>
                    </a:lnT>
                    <a:lnB>
                      <a:noFill/>
                    </a:lnB>
                  </a:tcPr>
                </a:tc>
                <a:extLst>
                  <a:ext uri="{0D108BD9-81ED-4DB2-BD59-A6C34878D82A}">
                    <a16:rowId xmlns:a16="http://schemas.microsoft.com/office/drawing/2014/main" val="26545390"/>
                  </a:ext>
                </a:extLst>
              </a:tr>
              <a:tr h="155405">
                <a:tc>
                  <a:txBody>
                    <a:bodyPr/>
                    <a:lstStyle/>
                    <a:p>
                      <a:pPr algn="l" fontAlgn="b"/>
                      <a:r>
                        <a:rPr lang="en-AU" sz="1200" b="0" i="0" u="none" strike="noStrike">
                          <a:solidFill>
                            <a:srgbClr val="000000"/>
                          </a:solidFill>
                          <a:effectLst/>
                          <a:latin typeface="Calibri" panose="020F0502020204030204" pitchFamily="34" charset="0"/>
                        </a:rPr>
                        <a:t>Kellyville</a:t>
                      </a:r>
                    </a:p>
                  </a:txBody>
                  <a:tcPr marL="9525" marR="9525" marT="9525" marB="0" anchor="b">
                    <a:lnL>
                      <a:noFill/>
                    </a:lnL>
                    <a:lnR>
                      <a:noFill/>
                    </a:lnR>
                    <a:lnT>
                      <a:noFill/>
                    </a:lnT>
                    <a:lnB>
                      <a:noFill/>
                    </a:lnB>
                  </a:tcPr>
                </a:tc>
                <a:extLst>
                  <a:ext uri="{0D108BD9-81ED-4DB2-BD59-A6C34878D82A}">
                    <a16:rowId xmlns:a16="http://schemas.microsoft.com/office/drawing/2014/main" val="2047970354"/>
                  </a:ext>
                </a:extLst>
              </a:tr>
              <a:tr h="155405">
                <a:tc>
                  <a:txBody>
                    <a:bodyPr/>
                    <a:lstStyle/>
                    <a:p>
                      <a:pPr algn="l" fontAlgn="b"/>
                      <a:r>
                        <a:rPr lang="en-AU" sz="1200" b="0" i="0" u="none" strike="noStrike">
                          <a:solidFill>
                            <a:srgbClr val="000000"/>
                          </a:solidFill>
                          <a:effectLst/>
                          <a:latin typeface="Calibri" panose="020F0502020204030204" pitchFamily="34" charset="0"/>
                        </a:rPr>
                        <a:t>Mascot - Eastlakes</a:t>
                      </a:r>
                    </a:p>
                  </a:txBody>
                  <a:tcPr marL="9525" marR="9525" marT="9525" marB="0" anchor="b">
                    <a:lnL>
                      <a:noFill/>
                    </a:lnL>
                    <a:lnR>
                      <a:noFill/>
                    </a:lnR>
                    <a:lnT>
                      <a:noFill/>
                    </a:lnT>
                    <a:lnB>
                      <a:noFill/>
                    </a:lnB>
                  </a:tcPr>
                </a:tc>
                <a:extLst>
                  <a:ext uri="{0D108BD9-81ED-4DB2-BD59-A6C34878D82A}">
                    <a16:rowId xmlns:a16="http://schemas.microsoft.com/office/drawing/2014/main" val="432398188"/>
                  </a:ext>
                </a:extLst>
              </a:tr>
              <a:tr h="155405">
                <a:tc>
                  <a:txBody>
                    <a:bodyPr/>
                    <a:lstStyle/>
                    <a:p>
                      <a:pPr algn="l" fontAlgn="b"/>
                      <a:r>
                        <a:rPr lang="en-AU" sz="1200" b="0" i="0" u="none" strike="noStrike">
                          <a:solidFill>
                            <a:srgbClr val="000000"/>
                          </a:solidFill>
                          <a:effectLst/>
                          <a:latin typeface="Calibri" panose="020F0502020204030204" pitchFamily="34" charset="0"/>
                        </a:rPr>
                        <a:t>Marrickville</a:t>
                      </a:r>
                    </a:p>
                  </a:txBody>
                  <a:tcPr marL="9525" marR="9525" marT="9525" marB="0" anchor="b">
                    <a:lnL>
                      <a:noFill/>
                    </a:lnL>
                    <a:lnR>
                      <a:noFill/>
                    </a:lnR>
                    <a:lnT>
                      <a:noFill/>
                    </a:lnT>
                    <a:lnB>
                      <a:noFill/>
                    </a:lnB>
                  </a:tcPr>
                </a:tc>
                <a:extLst>
                  <a:ext uri="{0D108BD9-81ED-4DB2-BD59-A6C34878D82A}">
                    <a16:rowId xmlns:a16="http://schemas.microsoft.com/office/drawing/2014/main" val="1660160451"/>
                  </a:ext>
                </a:extLst>
              </a:tr>
              <a:tr h="155405">
                <a:tc>
                  <a:txBody>
                    <a:bodyPr/>
                    <a:lstStyle/>
                    <a:p>
                      <a:pPr algn="l" fontAlgn="b"/>
                      <a:r>
                        <a:rPr lang="en-AU" sz="1200" b="0" i="0" u="none" strike="noStrike" dirty="0">
                          <a:solidFill>
                            <a:srgbClr val="000000"/>
                          </a:solidFill>
                          <a:effectLst/>
                          <a:latin typeface="Calibri" panose="020F0502020204030204" pitchFamily="34" charset="0"/>
                        </a:rPr>
                        <a:t>Petersham - Stanmore</a:t>
                      </a:r>
                    </a:p>
                  </a:txBody>
                  <a:tcPr marL="9525" marR="9525" marT="9525" marB="0" anchor="b">
                    <a:lnL>
                      <a:noFill/>
                    </a:lnL>
                    <a:lnR>
                      <a:noFill/>
                    </a:lnR>
                    <a:lnT>
                      <a:noFill/>
                    </a:lnT>
                    <a:lnB>
                      <a:noFill/>
                    </a:lnB>
                  </a:tcPr>
                </a:tc>
                <a:extLst>
                  <a:ext uri="{0D108BD9-81ED-4DB2-BD59-A6C34878D82A}">
                    <a16:rowId xmlns:a16="http://schemas.microsoft.com/office/drawing/2014/main" val="238780167"/>
                  </a:ext>
                </a:extLst>
              </a:tr>
              <a:tr h="155405">
                <a:tc>
                  <a:txBody>
                    <a:bodyPr/>
                    <a:lstStyle/>
                    <a:p>
                      <a:pPr algn="l" fontAlgn="b"/>
                      <a:r>
                        <a:rPr lang="en-AU" sz="1200" b="0" i="0" u="none" strike="noStrike" dirty="0">
                          <a:solidFill>
                            <a:srgbClr val="000000"/>
                          </a:solidFill>
                          <a:effectLst/>
                          <a:latin typeface="Calibri" panose="020F0502020204030204" pitchFamily="34" charset="0"/>
                        </a:rPr>
                        <a:t>Erskineville - Alexandria</a:t>
                      </a:r>
                    </a:p>
                  </a:txBody>
                  <a:tcPr marL="9525" marR="9525" marT="9525" marB="0" anchor="b">
                    <a:lnL>
                      <a:noFill/>
                    </a:lnL>
                    <a:lnR>
                      <a:noFill/>
                    </a:lnR>
                    <a:lnT>
                      <a:noFill/>
                    </a:lnT>
                    <a:lnB>
                      <a:noFill/>
                    </a:lnB>
                  </a:tcPr>
                </a:tc>
                <a:extLst>
                  <a:ext uri="{0D108BD9-81ED-4DB2-BD59-A6C34878D82A}">
                    <a16:rowId xmlns:a16="http://schemas.microsoft.com/office/drawing/2014/main" val="513462666"/>
                  </a:ext>
                </a:extLst>
              </a:tr>
              <a:tr h="155405">
                <a:tc>
                  <a:txBody>
                    <a:bodyPr/>
                    <a:lstStyle/>
                    <a:p>
                      <a:pPr algn="l" fontAlgn="b"/>
                      <a:r>
                        <a:rPr lang="en-AU" sz="1200" b="0" i="0" u="none" strike="noStrike" dirty="0">
                          <a:solidFill>
                            <a:srgbClr val="000000"/>
                          </a:solidFill>
                          <a:effectLst/>
                          <a:latin typeface="Calibri" panose="020F0502020204030204" pitchFamily="34" charset="0"/>
                        </a:rPr>
                        <a:t>Glebe - Forest Lodge</a:t>
                      </a:r>
                    </a:p>
                  </a:txBody>
                  <a:tcPr marL="9525" marR="9525" marT="9525" marB="0" anchor="b">
                    <a:lnL>
                      <a:noFill/>
                    </a:lnL>
                    <a:lnR>
                      <a:noFill/>
                    </a:lnR>
                    <a:lnT>
                      <a:noFill/>
                    </a:lnT>
                    <a:lnB>
                      <a:noFill/>
                    </a:lnB>
                  </a:tcPr>
                </a:tc>
                <a:extLst>
                  <a:ext uri="{0D108BD9-81ED-4DB2-BD59-A6C34878D82A}">
                    <a16:rowId xmlns:a16="http://schemas.microsoft.com/office/drawing/2014/main" val="3705614101"/>
                  </a:ext>
                </a:extLst>
              </a:tr>
              <a:tr h="155405">
                <a:tc>
                  <a:txBody>
                    <a:bodyPr/>
                    <a:lstStyle/>
                    <a:p>
                      <a:pPr algn="l" fontAlgn="b"/>
                      <a:r>
                        <a:rPr lang="en-AU" sz="1200" b="0" i="0" u="none" strike="noStrike" dirty="0">
                          <a:solidFill>
                            <a:srgbClr val="000000"/>
                          </a:solidFill>
                          <a:effectLst/>
                          <a:latin typeface="Calibri" panose="020F0502020204030204" pitchFamily="34" charset="0"/>
                        </a:rPr>
                        <a:t>Newtown - Camperdown - Darlington</a:t>
                      </a:r>
                    </a:p>
                  </a:txBody>
                  <a:tcPr marL="9525" marR="9525" marT="9525" marB="0" anchor="b">
                    <a:lnL>
                      <a:noFill/>
                    </a:lnL>
                    <a:lnR>
                      <a:noFill/>
                    </a:lnR>
                    <a:lnT>
                      <a:noFill/>
                    </a:lnT>
                    <a:lnB>
                      <a:noFill/>
                    </a:lnB>
                  </a:tcPr>
                </a:tc>
                <a:extLst>
                  <a:ext uri="{0D108BD9-81ED-4DB2-BD59-A6C34878D82A}">
                    <a16:rowId xmlns:a16="http://schemas.microsoft.com/office/drawing/2014/main" val="89509398"/>
                  </a:ext>
                </a:extLst>
              </a:tr>
              <a:tr h="155405">
                <a:tc>
                  <a:txBody>
                    <a:bodyPr/>
                    <a:lstStyle/>
                    <a:p>
                      <a:pPr algn="l" fontAlgn="b"/>
                      <a:r>
                        <a:rPr lang="en-AU" sz="1200" b="0" i="0" u="none" strike="noStrike">
                          <a:solidFill>
                            <a:srgbClr val="000000"/>
                          </a:solidFill>
                          <a:effectLst/>
                          <a:latin typeface="Calibri" panose="020F0502020204030204" pitchFamily="34" charset="0"/>
                        </a:rPr>
                        <a:t>Potts Point - Woolloomooloo</a:t>
                      </a:r>
                    </a:p>
                  </a:txBody>
                  <a:tcPr marL="9525" marR="9525" marT="9525" marB="0" anchor="b">
                    <a:lnL>
                      <a:noFill/>
                    </a:lnL>
                    <a:lnR>
                      <a:noFill/>
                    </a:lnR>
                    <a:lnT>
                      <a:noFill/>
                    </a:lnT>
                    <a:lnB>
                      <a:noFill/>
                    </a:lnB>
                  </a:tcPr>
                </a:tc>
                <a:extLst>
                  <a:ext uri="{0D108BD9-81ED-4DB2-BD59-A6C34878D82A}">
                    <a16:rowId xmlns:a16="http://schemas.microsoft.com/office/drawing/2014/main" val="209574051"/>
                  </a:ext>
                </a:extLst>
              </a:tr>
              <a:tr h="155405">
                <a:tc>
                  <a:txBody>
                    <a:bodyPr/>
                    <a:lstStyle/>
                    <a:p>
                      <a:pPr algn="l" fontAlgn="b"/>
                      <a:r>
                        <a:rPr lang="en-AU" sz="1200" b="0" i="0" u="none" strike="noStrike">
                          <a:solidFill>
                            <a:srgbClr val="000000"/>
                          </a:solidFill>
                          <a:effectLst/>
                          <a:latin typeface="Calibri" panose="020F0502020204030204" pitchFamily="34" charset="0"/>
                        </a:rPr>
                        <a:t>Pyrmont - Ultimo</a:t>
                      </a:r>
                    </a:p>
                  </a:txBody>
                  <a:tcPr marL="9525" marR="9525" marT="9525" marB="0" anchor="b">
                    <a:lnL>
                      <a:noFill/>
                    </a:lnL>
                    <a:lnR>
                      <a:noFill/>
                    </a:lnR>
                    <a:lnT>
                      <a:noFill/>
                    </a:lnT>
                    <a:lnB>
                      <a:noFill/>
                    </a:lnB>
                  </a:tcPr>
                </a:tc>
                <a:extLst>
                  <a:ext uri="{0D108BD9-81ED-4DB2-BD59-A6C34878D82A}">
                    <a16:rowId xmlns:a16="http://schemas.microsoft.com/office/drawing/2014/main" val="2120702778"/>
                  </a:ext>
                </a:extLst>
              </a:tr>
              <a:tr h="155405">
                <a:tc>
                  <a:txBody>
                    <a:bodyPr/>
                    <a:lstStyle/>
                    <a:p>
                      <a:pPr algn="l" fontAlgn="b"/>
                      <a:r>
                        <a:rPr lang="en-AU" sz="1200" b="0" i="0" u="none" strike="noStrike">
                          <a:solidFill>
                            <a:srgbClr val="000000"/>
                          </a:solidFill>
                          <a:effectLst/>
                          <a:latin typeface="Calibri" panose="020F0502020204030204" pitchFamily="34" charset="0"/>
                        </a:rPr>
                        <a:t>Redfern - Chippendale</a:t>
                      </a:r>
                    </a:p>
                  </a:txBody>
                  <a:tcPr marL="9525" marR="9525" marT="9525" marB="0" anchor="b">
                    <a:lnL>
                      <a:noFill/>
                    </a:lnL>
                    <a:lnR>
                      <a:noFill/>
                    </a:lnR>
                    <a:lnT>
                      <a:noFill/>
                    </a:lnT>
                    <a:lnB>
                      <a:noFill/>
                    </a:lnB>
                  </a:tcPr>
                </a:tc>
                <a:extLst>
                  <a:ext uri="{0D108BD9-81ED-4DB2-BD59-A6C34878D82A}">
                    <a16:rowId xmlns:a16="http://schemas.microsoft.com/office/drawing/2014/main" val="2370875919"/>
                  </a:ext>
                </a:extLst>
              </a:tr>
              <a:tr h="155405">
                <a:tc>
                  <a:txBody>
                    <a:bodyPr/>
                    <a:lstStyle/>
                    <a:p>
                      <a:pPr algn="l" fontAlgn="b"/>
                      <a:r>
                        <a:rPr lang="en-AU" sz="1200" b="0" i="0" u="none" strike="noStrike">
                          <a:solidFill>
                            <a:srgbClr val="000000"/>
                          </a:solidFill>
                          <a:effectLst/>
                          <a:latin typeface="Calibri" panose="020F0502020204030204" pitchFamily="34" charset="0"/>
                        </a:rPr>
                        <a:t>Surry Hills</a:t>
                      </a:r>
                    </a:p>
                  </a:txBody>
                  <a:tcPr marL="9525" marR="9525" marT="9525" marB="0" anchor="b">
                    <a:lnL>
                      <a:noFill/>
                    </a:lnL>
                    <a:lnR>
                      <a:noFill/>
                    </a:lnR>
                    <a:lnT>
                      <a:noFill/>
                    </a:lnT>
                    <a:lnB>
                      <a:noFill/>
                    </a:lnB>
                  </a:tcPr>
                </a:tc>
                <a:extLst>
                  <a:ext uri="{0D108BD9-81ED-4DB2-BD59-A6C34878D82A}">
                    <a16:rowId xmlns:a16="http://schemas.microsoft.com/office/drawing/2014/main" val="638178762"/>
                  </a:ext>
                </a:extLst>
              </a:tr>
              <a:tr h="155405">
                <a:tc>
                  <a:txBody>
                    <a:bodyPr/>
                    <a:lstStyle/>
                    <a:p>
                      <a:pPr algn="l" fontAlgn="b"/>
                      <a:r>
                        <a:rPr lang="en-AU" sz="1200" b="1" i="0" u="none" strike="noStrike" dirty="0">
                          <a:solidFill>
                            <a:srgbClr val="C00000"/>
                          </a:solidFill>
                          <a:effectLst/>
                          <a:latin typeface="Calibri" panose="020F0502020204030204" pitchFamily="34" charset="0"/>
                        </a:rPr>
                        <a:t>Sydney - Haymarket - The Rocks</a:t>
                      </a:r>
                    </a:p>
                  </a:txBody>
                  <a:tcPr marL="9525" marR="9525" marT="9525" marB="0" anchor="b">
                    <a:lnL>
                      <a:noFill/>
                    </a:lnL>
                    <a:lnR>
                      <a:noFill/>
                    </a:lnR>
                    <a:lnT>
                      <a:noFill/>
                    </a:lnT>
                    <a:lnB>
                      <a:noFill/>
                    </a:lnB>
                  </a:tcPr>
                </a:tc>
                <a:extLst>
                  <a:ext uri="{0D108BD9-81ED-4DB2-BD59-A6C34878D82A}">
                    <a16:rowId xmlns:a16="http://schemas.microsoft.com/office/drawing/2014/main" val="3642201739"/>
                  </a:ext>
                </a:extLst>
              </a:tr>
              <a:tr h="155405">
                <a:tc>
                  <a:txBody>
                    <a:bodyPr/>
                    <a:lstStyle/>
                    <a:p>
                      <a:pPr algn="l" fontAlgn="b"/>
                      <a:r>
                        <a:rPr lang="en-AU" sz="1200" b="0" i="0" u="none" strike="noStrike">
                          <a:solidFill>
                            <a:srgbClr val="000000"/>
                          </a:solidFill>
                          <a:effectLst/>
                          <a:latin typeface="Calibri" panose="020F0502020204030204" pitchFamily="34" charset="0"/>
                        </a:rPr>
                        <a:t>Waterloo - Beaconsfield</a:t>
                      </a:r>
                    </a:p>
                  </a:txBody>
                  <a:tcPr marL="9525" marR="9525" marT="9525" marB="0" anchor="b">
                    <a:lnL>
                      <a:noFill/>
                    </a:lnL>
                    <a:lnR>
                      <a:noFill/>
                    </a:lnR>
                    <a:lnT>
                      <a:noFill/>
                    </a:lnT>
                    <a:lnB>
                      <a:noFill/>
                    </a:lnB>
                  </a:tcPr>
                </a:tc>
                <a:extLst>
                  <a:ext uri="{0D108BD9-81ED-4DB2-BD59-A6C34878D82A}">
                    <a16:rowId xmlns:a16="http://schemas.microsoft.com/office/drawing/2014/main" val="3730350956"/>
                  </a:ext>
                </a:extLst>
              </a:tr>
              <a:tr h="155405">
                <a:tc>
                  <a:txBody>
                    <a:bodyPr/>
                    <a:lstStyle/>
                    <a:p>
                      <a:pPr algn="l" fontAlgn="b"/>
                      <a:r>
                        <a:rPr lang="en-AU" sz="1200" b="0" i="0" u="none" strike="noStrike">
                          <a:solidFill>
                            <a:srgbClr val="000000"/>
                          </a:solidFill>
                          <a:effectLst/>
                          <a:latin typeface="Calibri" panose="020F0502020204030204" pitchFamily="34" charset="0"/>
                        </a:rPr>
                        <a:t>Bondi - Tamarama - Bronte</a:t>
                      </a:r>
                    </a:p>
                  </a:txBody>
                  <a:tcPr marL="9525" marR="9525" marT="9525" marB="0" anchor="b">
                    <a:lnL>
                      <a:noFill/>
                    </a:lnL>
                    <a:lnR>
                      <a:noFill/>
                    </a:lnR>
                    <a:lnT>
                      <a:noFill/>
                    </a:lnT>
                    <a:lnB>
                      <a:noFill/>
                    </a:lnB>
                  </a:tcPr>
                </a:tc>
                <a:extLst>
                  <a:ext uri="{0D108BD9-81ED-4DB2-BD59-A6C34878D82A}">
                    <a16:rowId xmlns:a16="http://schemas.microsoft.com/office/drawing/2014/main" val="1013163062"/>
                  </a:ext>
                </a:extLst>
              </a:tr>
              <a:tr h="155405">
                <a:tc>
                  <a:txBody>
                    <a:bodyPr/>
                    <a:lstStyle/>
                    <a:p>
                      <a:pPr algn="l" fontAlgn="b"/>
                      <a:r>
                        <a:rPr lang="en-AU" sz="1200" b="0" i="0" u="none" strike="noStrike">
                          <a:solidFill>
                            <a:srgbClr val="000000"/>
                          </a:solidFill>
                          <a:effectLst/>
                          <a:latin typeface="Calibri" panose="020F0502020204030204" pitchFamily="34" charset="0"/>
                        </a:rPr>
                        <a:t>Bondi Beach - North Bondi</a:t>
                      </a:r>
                    </a:p>
                  </a:txBody>
                  <a:tcPr marL="9525" marR="9525" marT="9525" marB="0" anchor="b">
                    <a:lnL>
                      <a:noFill/>
                    </a:lnL>
                    <a:lnR>
                      <a:noFill/>
                    </a:lnR>
                    <a:lnT>
                      <a:noFill/>
                    </a:lnT>
                    <a:lnB>
                      <a:noFill/>
                    </a:lnB>
                  </a:tcPr>
                </a:tc>
                <a:extLst>
                  <a:ext uri="{0D108BD9-81ED-4DB2-BD59-A6C34878D82A}">
                    <a16:rowId xmlns:a16="http://schemas.microsoft.com/office/drawing/2014/main" val="1817652302"/>
                  </a:ext>
                </a:extLst>
              </a:tr>
              <a:tr h="155405">
                <a:tc>
                  <a:txBody>
                    <a:bodyPr/>
                    <a:lstStyle/>
                    <a:p>
                      <a:pPr algn="l" fontAlgn="b"/>
                      <a:r>
                        <a:rPr lang="en-AU" sz="1200" b="0" i="0" u="none" strike="noStrike">
                          <a:solidFill>
                            <a:srgbClr val="000000"/>
                          </a:solidFill>
                          <a:effectLst/>
                          <a:latin typeface="Calibri" panose="020F0502020204030204" pitchFamily="34" charset="0"/>
                        </a:rPr>
                        <a:t>Bondi Junction - Waverly</a:t>
                      </a:r>
                    </a:p>
                  </a:txBody>
                  <a:tcPr marL="9525" marR="9525" marT="9525" marB="0" anchor="b">
                    <a:lnL>
                      <a:noFill/>
                    </a:lnL>
                    <a:lnR>
                      <a:noFill/>
                    </a:lnR>
                    <a:lnT>
                      <a:noFill/>
                    </a:lnT>
                    <a:lnB>
                      <a:noFill/>
                    </a:lnB>
                  </a:tcPr>
                </a:tc>
                <a:extLst>
                  <a:ext uri="{0D108BD9-81ED-4DB2-BD59-A6C34878D82A}">
                    <a16:rowId xmlns:a16="http://schemas.microsoft.com/office/drawing/2014/main" val="3045232992"/>
                  </a:ext>
                </a:extLst>
              </a:tr>
              <a:tr h="155405">
                <a:tc>
                  <a:txBody>
                    <a:bodyPr/>
                    <a:lstStyle/>
                    <a:p>
                      <a:pPr algn="l" fontAlgn="b"/>
                      <a:r>
                        <a:rPr lang="en-AU" sz="1200" b="0" i="0" u="none" strike="noStrike">
                          <a:solidFill>
                            <a:srgbClr val="000000"/>
                          </a:solidFill>
                          <a:effectLst/>
                          <a:latin typeface="Calibri" panose="020F0502020204030204" pitchFamily="34" charset="0"/>
                        </a:rPr>
                        <a:t>Double Bay - Bellevue Hill</a:t>
                      </a:r>
                    </a:p>
                  </a:txBody>
                  <a:tcPr marL="9525" marR="9525" marT="9525" marB="0" anchor="b">
                    <a:lnL>
                      <a:noFill/>
                    </a:lnL>
                    <a:lnR>
                      <a:noFill/>
                    </a:lnR>
                    <a:lnT>
                      <a:noFill/>
                    </a:lnT>
                    <a:lnB>
                      <a:noFill/>
                    </a:lnB>
                  </a:tcPr>
                </a:tc>
                <a:extLst>
                  <a:ext uri="{0D108BD9-81ED-4DB2-BD59-A6C34878D82A}">
                    <a16:rowId xmlns:a16="http://schemas.microsoft.com/office/drawing/2014/main" val="2299252659"/>
                  </a:ext>
                </a:extLst>
              </a:tr>
              <a:tr h="155405">
                <a:tc>
                  <a:txBody>
                    <a:bodyPr/>
                    <a:lstStyle/>
                    <a:p>
                      <a:pPr algn="l" fontAlgn="b"/>
                      <a:r>
                        <a:rPr lang="en-AU" sz="1200" b="0" i="0" u="none" strike="noStrike" dirty="0">
                          <a:solidFill>
                            <a:srgbClr val="000000"/>
                          </a:solidFill>
                          <a:effectLst/>
                          <a:latin typeface="Calibri" panose="020F0502020204030204" pitchFamily="34" charset="0"/>
                        </a:rPr>
                        <a:t>Paddington - Moore Park</a:t>
                      </a:r>
                    </a:p>
                  </a:txBody>
                  <a:tcPr marL="9525" marR="9525" marT="9525" marB="0" anchor="b">
                    <a:lnL>
                      <a:noFill/>
                    </a:lnL>
                    <a:lnR>
                      <a:noFill/>
                    </a:lnR>
                    <a:lnT>
                      <a:noFill/>
                    </a:lnT>
                    <a:lnB>
                      <a:noFill/>
                    </a:lnB>
                  </a:tcPr>
                </a:tc>
                <a:extLst>
                  <a:ext uri="{0D108BD9-81ED-4DB2-BD59-A6C34878D82A}">
                    <a16:rowId xmlns:a16="http://schemas.microsoft.com/office/drawing/2014/main" val="1789555399"/>
                  </a:ext>
                </a:extLst>
              </a:tr>
              <a:tr h="155405">
                <a:tc>
                  <a:txBody>
                    <a:bodyPr/>
                    <a:lstStyle/>
                    <a:p>
                      <a:pPr algn="l" fontAlgn="b"/>
                      <a:r>
                        <a:rPr lang="en-AU" sz="1200" b="0" i="0" u="none" strike="noStrike" dirty="0">
                          <a:solidFill>
                            <a:srgbClr val="000000"/>
                          </a:solidFill>
                          <a:effectLst/>
                          <a:latin typeface="Calibri" panose="020F0502020204030204" pitchFamily="34" charset="0"/>
                        </a:rPr>
                        <a:t>Coogee - Clovelly</a:t>
                      </a:r>
                    </a:p>
                  </a:txBody>
                  <a:tcPr marL="9525" marR="9525" marT="9525" marB="0" anchor="b">
                    <a:lnL>
                      <a:noFill/>
                    </a:lnL>
                    <a:lnR>
                      <a:noFill/>
                    </a:lnR>
                    <a:lnT>
                      <a:noFill/>
                    </a:lnT>
                    <a:lnB>
                      <a:noFill/>
                    </a:lnB>
                  </a:tcPr>
                </a:tc>
                <a:extLst>
                  <a:ext uri="{0D108BD9-81ED-4DB2-BD59-A6C34878D82A}">
                    <a16:rowId xmlns:a16="http://schemas.microsoft.com/office/drawing/2014/main" val="1474999776"/>
                  </a:ext>
                </a:extLst>
              </a:tr>
              <a:tr h="155405">
                <a:tc>
                  <a:txBody>
                    <a:bodyPr/>
                    <a:lstStyle/>
                    <a:p>
                      <a:pPr algn="l" fontAlgn="b"/>
                      <a:r>
                        <a:rPr lang="en-AU" sz="1200" b="0" i="0" u="none" strike="noStrike">
                          <a:solidFill>
                            <a:srgbClr val="000000"/>
                          </a:solidFill>
                          <a:effectLst/>
                          <a:latin typeface="Calibri" panose="020F0502020204030204" pitchFamily="34" charset="0"/>
                        </a:rPr>
                        <a:t>Malabar - La Perouse - Chifley</a:t>
                      </a:r>
                    </a:p>
                  </a:txBody>
                  <a:tcPr marL="9525" marR="9525" marT="9525" marB="0" anchor="b">
                    <a:lnL>
                      <a:noFill/>
                    </a:lnL>
                    <a:lnR>
                      <a:noFill/>
                    </a:lnR>
                    <a:lnT>
                      <a:noFill/>
                    </a:lnT>
                    <a:lnB>
                      <a:noFill/>
                    </a:lnB>
                  </a:tcPr>
                </a:tc>
                <a:extLst>
                  <a:ext uri="{0D108BD9-81ED-4DB2-BD59-A6C34878D82A}">
                    <a16:rowId xmlns:a16="http://schemas.microsoft.com/office/drawing/2014/main" val="3050065733"/>
                  </a:ext>
                </a:extLst>
              </a:tr>
              <a:tr h="155405">
                <a:tc>
                  <a:txBody>
                    <a:bodyPr/>
                    <a:lstStyle/>
                    <a:p>
                      <a:pPr algn="l" fontAlgn="b"/>
                      <a:r>
                        <a:rPr lang="en-AU" sz="1200" b="0" i="0" u="none" strike="noStrike">
                          <a:solidFill>
                            <a:srgbClr val="000000"/>
                          </a:solidFill>
                          <a:effectLst/>
                          <a:latin typeface="Calibri" panose="020F0502020204030204" pitchFamily="34" charset="0"/>
                        </a:rPr>
                        <a:t>Randwick - North</a:t>
                      </a:r>
                    </a:p>
                  </a:txBody>
                  <a:tcPr marL="9525" marR="9525" marT="9525" marB="0" anchor="b">
                    <a:lnL>
                      <a:noFill/>
                    </a:lnL>
                    <a:lnR>
                      <a:noFill/>
                    </a:lnR>
                    <a:lnT>
                      <a:noFill/>
                    </a:lnT>
                    <a:lnB>
                      <a:noFill/>
                    </a:lnB>
                  </a:tcPr>
                </a:tc>
                <a:extLst>
                  <a:ext uri="{0D108BD9-81ED-4DB2-BD59-A6C34878D82A}">
                    <a16:rowId xmlns:a16="http://schemas.microsoft.com/office/drawing/2014/main" val="512713510"/>
                  </a:ext>
                </a:extLst>
              </a:tr>
              <a:tr h="155405">
                <a:tc>
                  <a:txBody>
                    <a:bodyPr/>
                    <a:lstStyle/>
                    <a:p>
                      <a:pPr algn="l" fontAlgn="b"/>
                      <a:r>
                        <a:rPr lang="en-AU" sz="1200" b="0" i="0" u="none" strike="noStrike">
                          <a:solidFill>
                            <a:srgbClr val="000000"/>
                          </a:solidFill>
                          <a:effectLst/>
                          <a:latin typeface="Calibri" panose="020F0502020204030204" pitchFamily="34" charset="0"/>
                        </a:rPr>
                        <a:t>Kingsgrove (North) - Earlwood</a:t>
                      </a:r>
                    </a:p>
                  </a:txBody>
                  <a:tcPr marL="9525" marR="9525" marT="9525" marB="0" anchor="b">
                    <a:lnL>
                      <a:noFill/>
                    </a:lnL>
                    <a:lnR>
                      <a:noFill/>
                    </a:lnR>
                    <a:lnT>
                      <a:noFill/>
                    </a:lnT>
                    <a:lnB>
                      <a:noFill/>
                    </a:lnB>
                  </a:tcPr>
                </a:tc>
                <a:extLst>
                  <a:ext uri="{0D108BD9-81ED-4DB2-BD59-A6C34878D82A}">
                    <a16:rowId xmlns:a16="http://schemas.microsoft.com/office/drawing/2014/main" val="3889256908"/>
                  </a:ext>
                </a:extLst>
              </a:tr>
              <a:tr h="155405">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15799464"/>
                  </a:ext>
                </a:extLst>
              </a:tr>
              <a:tr h="155405">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64166135"/>
                  </a:ext>
                </a:extLst>
              </a:tr>
              <a:tr h="155405">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176809381"/>
                  </a:ext>
                </a:extLst>
              </a:tr>
            </a:tbl>
          </a:graphicData>
        </a:graphic>
      </p:graphicFrame>
      <p:sp>
        <p:nvSpPr>
          <p:cNvPr id="14" name="Rectangle 13">
            <a:extLst>
              <a:ext uri="{FF2B5EF4-FFF2-40B4-BE49-F238E27FC236}">
                <a16:creationId xmlns:a16="http://schemas.microsoft.com/office/drawing/2014/main" id="{AAB0AFE9-7BDD-2340-B574-C74BB3F7A252}"/>
              </a:ext>
            </a:extLst>
          </p:cNvPr>
          <p:cNvSpPr/>
          <p:nvPr/>
        </p:nvSpPr>
        <p:spPr>
          <a:xfrm>
            <a:off x="286567" y="1155336"/>
            <a:ext cx="1493358" cy="307777"/>
          </a:xfrm>
          <a:prstGeom prst="rect">
            <a:avLst/>
          </a:prstGeom>
        </p:spPr>
        <p:txBody>
          <a:bodyPr wrap="none">
            <a:spAutoFit/>
          </a:bodyPr>
          <a:lstStyle/>
          <a:p>
            <a:r>
              <a:rPr lang="en-US" sz="1400" b="1" dirty="0"/>
              <a:t>New South Wales</a:t>
            </a:r>
          </a:p>
        </p:txBody>
      </p:sp>
      <p:graphicFrame>
        <p:nvGraphicFramePr>
          <p:cNvPr id="20" name="Table 19">
            <a:extLst>
              <a:ext uri="{FF2B5EF4-FFF2-40B4-BE49-F238E27FC236}">
                <a16:creationId xmlns:a16="http://schemas.microsoft.com/office/drawing/2014/main" id="{5AB4324D-9F6B-3D42-80B7-51F23D2F2352}"/>
              </a:ext>
            </a:extLst>
          </p:cNvPr>
          <p:cNvGraphicFramePr>
            <a:graphicFrameLocks noGrp="1"/>
          </p:cNvGraphicFramePr>
          <p:nvPr>
            <p:extLst>
              <p:ext uri="{D42A27DB-BD31-4B8C-83A1-F6EECF244321}">
                <p14:modId xmlns:p14="http://schemas.microsoft.com/office/powerpoint/2010/main" val="4134017763"/>
              </p:ext>
            </p:extLst>
          </p:nvPr>
        </p:nvGraphicFramePr>
        <p:xfrm>
          <a:off x="2719400" y="1309224"/>
          <a:ext cx="2136818" cy="5358765"/>
        </p:xfrm>
        <a:graphic>
          <a:graphicData uri="http://schemas.openxmlformats.org/drawingml/2006/table">
            <a:tbl>
              <a:tblPr/>
              <a:tblGrid>
                <a:gridCol w="2136818">
                  <a:extLst>
                    <a:ext uri="{9D8B030D-6E8A-4147-A177-3AD203B41FA5}">
                      <a16:colId xmlns:a16="http://schemas.microsoft.com/office/drawing/2014/main" val="3987860291"/>
                    </a:ext>
                  </a:extLst>
                </a:gridCol>
              </a:tblGrid>
              <a:tr h="184343">
                <a:tc>
                  <a:txBody>
                    <a:bodyPr/>
                    <a:lstStyle/>
                    <a:p>
                      <a:pPr algn="l" fontAlgn="b"/>
                      <a:r>
                        <a:rPr lang="en-AU" sz="1200" b="0" i="0" u="none" strike="noStrike">
                          <a:solidFill>
                            <a:srgbClr val="000000"/>
                          </a:solidFill>
                          <a:effectLst/>
                          <a:latin typeface="Calibri" panose="020F0502020204030204" pitchFamily="34" charset="0"/>
                        </a:rPr>
                        <a:t>Hurstville</a:t>
                      </a:r>
                    </a:p>
                  </a:txBody>
                  <a:tcPr marL="9525" marR="9525" marT="9525" marB="0" anchor="b">
                    <a:lnL>
                      <a:noFill/>
                    </a:lnL>
                    <a:lnR>
                      <a:noFill/>
                    </a:lnR>
                    <a:lnT>
                      <a:noFill/>
                    </a:lnT>
                    <a:lnB>
                      <a:noFill/>
                    </a:lnB>
                  </a:tcPr>
                </a:tc>
                <a:extLst>
                  <a:ext uri="{0D108BD9-81ED-4DB2-BD59-A6C34878D82A}">
                    <a16:rowId xmlns:a16="http://schemas.microsoft.com/office/drawing/2014/main" val="2196833630"/>
                  </a:ext>
                </a:extLst>
              </a:tr>
              <a:tr h="184343">
                <a:tc>
                  <a:txBody>
                    <a:bodyPr/>
                    <a:lstStyle/>
                    <a:p>
                      <a:pPr algn="l" fontAlgn="b"/>
                      <a:r>
                        <a:rPr lang="en-AU" sz="1200" b="0" i="0" u="none" strike="noStrike">
                          <a:solidFill>
                            <a:srgbClr val="000000"/>
                          </a:solidFill>
                          <a:effectLst/>
                          <a:latin typeface="Calibri" panose="020F0502020204030204" pitchFamily="34" charset="0"/>
                        </a:rPr>
                        <a:t>Mortdale - Penshurst</a:t>
                      </a:r>
                    </a:p>
                  </a:txBody>
                  <a:tcPr marL="9525" marR="9525" marT="9525" marB="0" anchor="b">
                    <a:lnL>
                      <a:noFill/>
                    </a:lnL>
                    <a:lnR>
                      <a:noFill/>
                    </a:lnR>
                    <a:lnT>
                      <a:noFill/>
                    </a:lnT>
                    <a:lnB>
                      <a:noFill/>
                    </a:lnB>
                  </a:tcPr>
                </a:tc>
                <a:extLst>
                  <a:ext uri="{0D108BD9-81ED-4DB2-BD59-A6C34878D82A}">
                    <a16:rowId xmlns:a16="http://schemas.microsoft.com/office/drawing/2014/main" val="1287296376"/>
                  </a:ext>
                </a:extLst>
              </a:tr>
              <a:tr h="184343">
                <a:tc>
                  <a:txBody>
                    <a:bodyPr/>
                    <a:lstStyle/>
                    <a:p>
                      <a:pPr algn="l" fontAlgn="b"/>
                      <a:r>
                        <a:rPr lang="en-AU" sz="1200" b="0" i="0" u="none" strike="noStrike">
                          <a:solidFill>
                            <a:srgbClr val="000000"/>
                          </a:solidFill>
                          <a:effectLst/>
                          <a:latin typeface="Calibri" panose="020F0502020204030204" pitchFamily="34" charset="0"/>
                        </a:rPr>
                        <a:t>South Hurstville - Blakehurst</a:t>
                      </a:r>
                    </a:p>
                  </a:txBody>
                  <a:tcPr marL="9525" marR="9525" marT="9525" marB="0" anchor="b">
                    <a:lnL>
                      <a:noFill/>
                    </a:lnL>
                    <a:lnR>
                      <a:noFill/>
                    </a:lnR>
                    <a:lnT>
                      <a:noFill/>
                    </a:lnT>
                    <a:lnB>
                      <a:noFill/>
                    </a:lnB>
                  </a:tcPr>
                </a:tc>
                <a:extLst>
                  <a:ext uri="{0D108BD9-81ED-4DB2-BD59-A6C34878D82A}">
                    <a16:rowId xmlns:a16="http://schemas.microsoft.com/office/drawing/2014/main" val="26545390"/>
                  </a:ext>
                </a:extLst>
              </a:tr>
              <a:tr h="184343">
                <a:tc>
                  <a:txBody>
                    <a:bodyPr/>
                    <a:lstStyle/>
                    <a:p>
                      <a:pPr algn="l" fontAlgn="b"/>
                      <a:r>
                        <a:rPr lang="en-AU" sz="1200" b="0" i="0" u="none" strike="noStrike">
                          <a:solidFill>
                            <a:srgbClr val="000000"/>
                          </a:solidFill>
                          <a:effectLst/>
                          <a:latin typeface="Calibri" panose="020F0502020204030204" pitchFamily="34" charset="0"/>
                        </a:rPr>
                        <a:t>Arncliffe - Bardwell Valley</a:t>
                      </a:r>
                    </a:p>
                  </a:txBody>
                  <a:tcPr marL="9525" marR="9525" marT="9525" marB="0" anchor="b">
                    <a:lnL>
                      <a:noFill/>
                    </a:lnL>
                    <a:lnR>
                      <a:noFill/>
                    </a:lnR>
                    <a:lnT>
                      <a:noFill/>
                    </a:lnT>
                    <a:lnB>
                      <a:noFill/>
                    </a:lnB>
                  </a:tcPr>
                </a:tc>
                <a:extLst>
                  <a:ext uri="{0D108BD9-81ED-4DB2-BD59-A6C34878D82A}">
                    <a16:rowId xmlns:a16="http://schemas.microsoft.com/office/drawing/2014/main" val="2047970354"/>
                  </a:ext>
                </a:extLst>
              </a:tr>
              <a:tr h="184343">
                <a:tc>
                  <a:txBody>
                    <a:bodyPr/>
                    <a:lstStyle/>
                    <a:p>
                      <a:pPr algn="l" fontAlgn="b"/>
                      <a:r>
                        <a:rPr lang="en-AU" sz="1200" b="0" i="0" u="none" strike="noStrike">
                          <a:solidFill>
                            <a:srgbClr val="000000"/>
                          </a:solidFill>
                          <a:effectLst/>
                          <a:latin typeface="Calibri" panose="020F0502020204030204" pitchFamily="34" charset="0"/>
                        </a:rPr>
                        <a:t>Bexley</a:t>
                      </a:r>
                    </a:p>
                  </a:txBody>
                  <a:tcPr marL="9525" marR="9525" marT="9525" marB="0" anchor="b">
                    <a:lnL>
                      <a:noFill/>
                    </a:lnL>
                    <a:lnR>
                      <a:noFill/>
                    </a:lnR>
                    <a:lnT>
                      <a:noFill/>
                    </a:lnT>
                    <a:lnB>
                      <a:noFill/>
                    </a:lnB>
                  </a:tcPr>
                </a:tc>
                <a:extLst>
                  <a:ext uri="{0D108BD9-81ED-4DB2-BD59-A6C34878D82A}">
                    <a16:rowId xmlns:a16="http://schemas.microsoft.com/office/drawing/2014/main" val="432398188"/>
                  </a:ext>
                </a:extLst>
              </a:tr>
              <a:tr h="184343">
                <a:tc>
                  <a:txBody>
                    <a:bodyPr/>
                    <a:lstStyle/>
                    <a:p>
                      <a:pPr algn="l" fontAlgn="b"/>
                      <a:r>
                        <a:rPr lang="en-AU" sz="1200" b="0" i="0" u="none" strike="noStrike">
                          <a:solidFill>
                            <a:srgbClr val="000000"/>
                          </a:solidFill>
                          <a:effectLst/>
                          <a:latin typeface="Calibri" panose="020F0502020204030204" pitchFamily="34" charset="0"/>
                        </a:rPr>
                        <a:t>Rockdale - Banksia</a:t>
                      </a:r>
                    </a:p>
                  </a:txBody>
                  <a:tcPr marL="9525" marR="9525" marT="9525" marB="0" anchor="b">
                    <a:lnL>
                      <a:noFill/>
                    </a:lnL>
                    <a:lnR>
                      <a:noFill/>
                    </a:lnR>
                    <a:lnT>
                      <a:noFill/>
                    </a:lnT>
                    <a:lnB>
                      <a:noFill/>
                    </a:lnB>
                  </a:tcPr>
                </a:tc>
                <a:extLst>
                  <a:ext uri="{0D108BD9-81ED-4DB2-BD59-A6C34878D82A}">
                    <a16:rowId xmlns:a16="http://schemas.microsoft.com/office/drawing/2014/main" val="1660160451"/>
                  </a:ext>
                </a:extLst>
              </a:tr>
              <a:tr h="184343">
                <a:tc>
                  <a:txBody>
                    <a:bodyPr/>
                    <a:lstStyle/>
                    <a:p>
                      <a:pPr algn="l" fontAlgn="b"/>
                      <a:r>
                        <a:rPr lang="en-AU" sz="1200" b="0" i="0" u="none" strike="noStrike">
                          <a:solidFill>
                            <a:srgbClr val="000000"/>
                          </a:solidFill>
                          <a:effectLst/>
                          <a:latin typeface="Calibri" panose="020F0502020204030204" pitchFamily="34" charset="0"/>
                        </a:rPr>
                        <a:t>Concord - Mortlake - Cabarita</a:t>
                      </a:r>
                    </a:p>
                  </a:txBody>
                  <a:tcPr marL="9525" marR="9525" marT="9525" marB="0" anchor="b">
                    <a:lnL>
                      <a:noFill/>
                    </a:lnL>
                    <a:lnR>
                      <a:noFill/>
                    </a:lnR>
                    <a:lnT>
                      <a:noFill/>
                    </a:lnT>
                    <a:lnB>
                      <a:noFill/>
                    </a:lnB>
                  </a:tcPr>
                </a:tc>
                <a:extLst>
                  <a:ext uri="{0D108BD9-81ED-4DB2-BD59-A6C34878D82A}">
                    <a16:rowId xmlns:a16="http://schemas.microsoft.com/office/drawing/2014/main" val="238780167"/>
                  </a:ext>
                </a:extLst>
              </a:tr>
              <a:tr h="184343">
                <a:tc>
                  <a:txBody>
                    <a:bodyPr/>
                    <a:lstStyle/>
                    <a:p>
                      <a:pPr algn="l" fontAlgn="b"/>
                      <a:r>
                        <a:rPr lang="en-AU" sz="1200" b="0" i="0" u="none" strike="noStrike">
                          <a:solidFill>
                            <a:srgbClr val="000000"/>
                          </a:solidFill>
                          <a:effectLst/>
                          <a:latin typeface="Calibri" panose="020F0502020204030204" pitchFamily="34" charset="0"/>
                        </a:rPr>
                        <a:t>Concord West - North Strathfield</a:t>
                      </a:r>
                    </a:p>
                  </a:txBody>
                  <a:tcPr marL="9525" marR="9525" marT="9525" marB="0" anchor="b">
                    <a:lnL>
                      <a:noFill/>
                    </a:lnL>
                    <a:lnR>
                      <a:noFill/>
                    </a:lnR>
                    <a:lnT>
                      <a:noFill/>
                    </a:lnT>
                    <a:lnB>
                      <a:noFill/>
                    </a:lnB>
                  </a:tcPr>
                </a:tc>
                <a:extLst>
                  <a:ext uri="{0D108BD9-81ED-4DB2-BD59-A6C34878D82A}">
                    <a16:rowId xmlns:a16="http://schemas.microsoft.com/office/drawing/2014/main" val="513462666"/>
                  </a:ext>
                </a:extLst>
              </a:tr>
              <a:tr h="184343">
                <a:tc>
                  <a:txBody>
                    <a:bodyPr/>
                    <a:lstStyle/>
                    <a:p>
                      <a:pPr algn="l" fontAlgn="b"/>
                      <a:r>
                        <a:rPr lang="en-AU" sz="1200" b="0" i="0" u="none" strike="noStrike">
                          <a:solidFill>
                            <a:srgbClr val="000000"/>
                          </a:solidFill>
                          <a:effectLst/>
                          <a:latin typeface="Calibri" panose="020F0502020204030204" pitchFamily="34" charset="0"/>
                        </a:rPr>
                        <a:t>Drummoyne - Rodd Point</a:t>
                      </a:r>
                    </a:p>
                  </a:txBody>
                  <a:tcPr marL="9525" marR="9525" marT="9525" marB="0" anchor="b">
                    <a:lnL>
                      <a:noFill/>
                    </a:lnL>
                    <a:lnR>
                      <a:noFill/>
                    </a:lnR>
                    <a:lnT>
                      <a:noFill/>
                    </a:lnT>
                    <a:lnB>
                      <a:noFill/>
                    </a:lnB>
                  </a:tcPr>
                </a:tc>
                <a:extLst>
                  <a:ext uri="{0D108BD9-81ED-4DB2-BD59-A6C34878D82A}">
                    <a16:rowId xmlns:a16="http://schemas.microsoft.com/office/drawing/2014/main" val="3705614101"/>
                  </a:ext>
                </a:extLst>
              </a:tr>
              <a:tr h="184343">
                <a:tc>
                  <a:txBody>
                    <a:bodyPr/>
                    <a:lstStyle/>
                    <a:p>
                      <a:pPr algn="l" fontAlgn="b"/>
                      <a:r>
                        <a:rPr lang="en-AU" sz="1200" b="0" i="0" u="none" strike="noStrike">
                          <a:solidFill>
                            <a:srgbClr val="000000"/>
                          </a:solidFill>
                          <a:effectLst/>
                          <a:latin typeface="Calibri" panose="020F0502020204030204" pitchFamily="34" charset="0"/>
                        </a:rPr>
                        <a:t>Five Dock - Abbotsford</a:t>
                      </a:r>
                    </a:p>
                  </a:txBody>
                  <a:tcPr marL="9525" marR="9525" marT="9525" marB="0" anchor="b">
                    <a:lnL>
                      <a:noFill/>
                    </a:lnL>
                    <a:lnR>
                      <a:noFill/>
                    </a:lnR>
                    <a:lnT>
                      <a:noFill/>
                    </a:lnT>
                    <a:lnB>
                      <a:noFill/>
                    </a:lnB>
                  </a:tcPr>
                </a:tc>
                <a:extLst>
                  <a:ext uri="{0D108BD9-81ED-4DB2-BD59-A6C34878D82A}">
                    <a16:rowId xmlns:a16="http://schemas.microsoft.com/office/drawing/2014/main" val="89509398"/>
                  </a:ext>
                </a:extLst>
              </a:tr>
              <a:tr h="184343">
                <a:tc>
                  <a:txBody>
                    <a:bodyPr/>
                    <a:lstStyle/>
                    <a:p>
                      <a:pPr algn="l" fontAlgn="b"/>
                      <a:r>
                        <a:rPr lang="en-AU" sz="1200" b="0" i="0" u="none" strike="noStrike">
                          <a:solidFill>
                            <a:srgbClr val="000000"/>
                          </a:solidFill>
                          <a:effectLst/>
                          <a:latin typeface="Calibri" panose="020F0502020204030204" pitchFamily="34" charset="0"/>
                        </a:rPr>
                        <a:t>Balmain</a:t>
                      </a:r>
                    </a:p>
                  </a:txBody>
                  <a:tcPr marL="9525" marR="9525" marT="9525" marB="0" anchor="b">
                    <a:lnL>
                      <a:noFill/>
                    </a:lnL>
                    <a:lnR>
                      <a:noFill/>
                    </a:lnR>
                    <a:lnT>
                      <a:noFill/>
                    </a:lnT>
                    <a:lnB>
                      <a:noFill/>
                    </a:lnB>
                  </a:tcPr>
                </a:tc>
                <a:extLst>
                  <a:ext uri="{0D108BD9-81ED-4DB2-BD59-A6C34878D82A}">
                    <a16:rowId xmlns:a16="http://schemas.microsoft.com/office/drawing/2014/main" val="209574051"/>
                  </a:ext>
                </a:extLst>
              </a:tr>
              <a:tr h="184343">
                <a:tc>
                  <a:txBody>
                    <a:bodyPr/>
                    <a:lstStyle/>
                    <a:p>
                      <a:pPr algn="l" fontAlgn="b"/>
                      <a:r>
                        <a:rPr lang="en-AU" sz="1200" b="0" i="0" u="none" strike="noStrike">
                          <a:solidFill>
                            <a:srgbClr val="000000"/>
                          </a:solidFill>
                          <a:effectLst/>
                          <a:latin typeface="Calibri" panose="020F0502020204030204" pitchFamily="34" charset="0"/>
                        </a:rPr>
                        <a:t>Leichhardt - Annandale</a:t>
                      </a:r>
                    </a:p>
                  </a:txBody>
                  <a:tcPr marL="9525" marR="9525" marT="9525" marB="0" anchor="b">
                    <a:lnL>
                      <a:noFill/>
                    </a:lnL>
                    <a:lnR>
                      <a:noFill/>
                    </a:lnR>
                    <a:lnT>
                      <a:noFill/>
                    </a:lnT>
                    <a:lnB>
                      <a:noFill/>
                    </a:lnB>
                  </a:tcPr>
                </a:tc>
                <a:extLst>
                  <a:ext uri="{0D108BD9-81ED-4DB2-BD59-A6C34878D82A}">
                    <a16:rowId xmlns:a16="http://schemas.microsoft.com/office/drawing/2014/main" val="2120702778"/>
                  </a:ext>
                </a:extLst>
              </a:tr>
              <a:tr h="184343">
                <a:tc>
                  <a:txBody>
                    <a:bodyPr/>
                    <a:lstStyle/>
                    <a:p>
                      <a:pPr algn="l" fontAlgn="b"/>
                      <a:r>
                        <a:rPr lang="en-AU" sz="1200" b="0" i="0" u="none" strike="noStrike">
                          <a:solidFill>
                            <a:srgbClr val="000000"/>
                          </a:solidFill>
                          <a:effectLst/>
                          <a:latin typeface="Calibri" panose="020F0502020204030204" pitchFamily="34" charset="0"/>
                        </a:rPr>
                        <a:t>Ashfield</a:t>
                      </a:r>
                    </a:p>
                  </a:txBody>
                  <a:tcPr marL="9525" marR="9525" marT="9525" marB="0" anchor="b">
                    <a:lnL>
                      <a:noFill/>
                    </a:lnL>
                    <a:lnR>
                      <a:noFill/>
                    </a:lnR>
                    <a:lnT>
                      <a:noFill/>
                    </a:lnT>
                    <a:lnB>
                      <a:noFill/>
                    </a:lnB>
                  </a:tcPr>
                </a:tc>
                <a:extLst>
                  <a:ext uri="{0D108BD9-81ED-4DB2-BD59-A6C34878D82A}">
                    <a16:rowId xmlns:a16="http://schemas.microsoft.com/office/drawing/2014/main" val="2370875919"/>
                  </a:ext>
                </a:extLst>
              </a:tr>
              <a:tr h="184343">
                <a:tc>
                  <a:txBody>
                    <a:bodyPr/>
                    <a:lstStyle/>
                    <a:p>
                      <a:pPr algn="l" fontAlgn="b"/>
                      <a:r>
                        <a:rPr lang="en-AU" sz="1200" b="0" i="0" u="none" strike="noStrike">
                          <a:solidFill>
                            <a:srgbClr val="000000"/>
                          </a:solidFill>
                          <a:effectLst/>
                          <a:latin typeface="Calibri" panose="020F0502020204030204" pitchFamily="34" charset="0"/>
                        </a:rPr>
                        <a:t>Burwood - Croydon</a:t>
                      </a:r>
                    </a:p>
                  </a:txBody>
                  <a:tcPr marL="9525" marR="9525" marT="9525" marB="0" anchor="b">
                    <a:lnL>
                      <a:noFill/>
                    </a:lnL>
                    <a:lnR>
                      <a:noFill/>
                    </a:lnR>
                    <a:lnT>
                      <a:noFill/>
                    </a:lnT>
                    <a:lnB>
                      <a:noFill/>
                    </a:lnB>
                  </a:tcPr>
                </a:tc>
                <a:extLst>
                  <a:ext uri="{0D108BD9-81ED-4DB2-BD59-A6C34878D82A}">
                    <a16:rowId xmlns:a16="http://schemas.microsoft.com/office/drawing/2014/main" val="638178762"/>
                  </a:ext>
                </a:extLst>
              </a:tr>
              <a:tr h="184343">
                <a:tc>
                  <a:txBody>
                    <a:bodyPr/>
                    <a:lstStyle/>
                    <a:p>
                      <a:pPr algn="l" fontAlgn="b"/>
                      <a:r>
                        <a:rPr lang="en-AU" sz="1200" b="0" i="0" u="none" strike="noStrike">
                          <a:solidFill>
                            <a:srgbClr val="000000"/>
                          </a:solidFill>
                          <a:effectLst/>
                          <a:latin typeface="Calibri" panose="020F0502020204030204" pitchFamily="34" charset="0"/>
                        </a:rPr>
                        <a:t>Croydon Park - Enfield</a:t>
                      </a:r>
                    </a:p>
                  </a:txBody>
                  <a:tcPr marL="9525" marR="9525" marT="9525" marB="0" anchor="b">
                    <a:lnL>
                      <a:noFill/>
                    </a:lnL>
                    <a:lnR>
                      <a:noFill/>
                    </a:lnR>
                    <a:lnT>
                      <a:noFill/>
                    </a:lnT>
                    <a:lnB>
                      <a:noFill/>
                    </a:lnB>
                  </a:tcPr>
                </a:tc>
                <a:extLst>
                  <a:ext uri="{0D108BD9-81ED-4DB2-BD59-A6C34878D82A}">
                    <a16:rowId xmlns:a16="http://schemas.microsoft.com/office/drawing/2014/main" val="3642201739"/>
                  </a:ext>
                </a:extLst>
              </a:tr>
              <a:tr h="184343">
                <a:tc>
                  <a:txBody>
                    <a:bodyPr/>
                    <a:lstStyle/>
                    <a:p>
                      <a:pPr algn="l" fontAlgn="b"/>
                      <a:r>
                        <a:rPr lang="en-AU" sz="1200" b="0" i="0" u="none" strike="noStrike">
                          <a:solidFill>
                            <a:srgbClr val="000000"/>
                          </a:solidFill>
                          <a:effectLst/>
                          <a:latin typeface="Calibri" panose="020F0502020204030204" pitchFamily="34" charset="0"/>
                        </a:rPr>
                        <a:t>Dulwich Hill - Lewisham</a:t>
                      </a:r>
                    </a:p>
                  </a:txBody>
                  <a:tcPr marL="9525" marR="9525" marT="9525" marB="0" anchor="b">
                    <a:lnL>
                      <a:noFill/>
                    </a:lnL>
                    <a:lnR>
                      <a:noFill/>
                    </a:lnR>
                    <a:lnT>
                      <a:noFill/>
                    </a:lnT>
                    <a:lnB>
                      <a:noFill/>
                    </a:lnB>
                  </a:tcPr>
                </a:tc>
                <a:extLst>
                  <a:ext uri="{0D108BD9-81ED-4DB2-BD59-A6C34878D82A}">
                    <a16:rowId xmlns:a16="http://schemas.microsoft.com/office/drawing/2014/main" val="3730350956"/>
                  </a:ext>
                </a:extLst>
              </a:tr>
              <a:tr h="184343">
                <a:tc>
                  <a:txBody>
                    <a:bodyPr/>
                    <a:lstStyle/>
                    <a:p>
                      <a:pPr algn="l" fontAlgn="b"/>
                      <a:r>
                        <a:rPr lang="en-AU" sz="1200" b="0" i="0" u="none" strike="noStrike">
                          <a:solidFill>
                            <a:srgbClr val="000000"/>
                          </a:solidFill>
                          <a:effectLst/>
                          <a:latin typeface="Calibri" panose="020F0502020204030204" pitchFamily="34" charset="0"/>
                        </a:rPr>
                        <a:t>Strathfield</a:t>
                      </a:r>
                    </a:p>
                  </a:txBody>
                  <a:tcPr marL="9525" marR="9525" marT="9525" marB="0" anchor="b">
                    <a:lnL>
                      <a:noFill/>
                    </a:lnL>
                    <a:lnR>
                      <a:noFill/>
                    </a:lnR>
                    <a:lnT>
                      <a:noFill/>
                    </a:lnT>
                    <a:lnB>
                      <a:noFill/>
                    </a:lnB>
                  </a:tcPr>
                </a:tc>
                <a:extLst>
                  <a:ext uri="{0D108BD9-81ED-4DB2-BD59-A6C34878D82A}">
                    <a16:rowId xmlns:a16="http://schemas.microsoft.com/office/drawing/2014/main" val="1013163062"/>
                  </a:ext>
                </a:extLst>
              </a:tr>
              <a:tr h="184343">
                <a:tc>
                  <a:txBody>
                    <a:bodyPr/>
                    <a:lstStyle/>
                    <a:p>
                      <a:pPr algn="l" fontAlgn="b"/>
                      <a:r>
                        <a:rPr lang="en-AU" sz="1200" b="0" i="0" u="none" strike="noStrike">
                          <a:solidFill>
                            <a:srgbClr val="000000"/>
                          </a:solidFill>
                          <a:effectLst/>
                          <a:latin typeface="Calibri" panose="020F0502020204030204" pitchFamily="34" charset="0"/>
                        </a:rPr>
                        <a:t>Chatswood (East) - Artarmon</a:t>
                      </a:r>
                    </a:p>
                  </a:txBody>
                  <a:tcPr marL="9525" marR="9525" marT="9525" marB="0" anchor="b">
                    <a:lnL>
                      <a:noFill/>
                    </a:lnL>
                    <a:lnR>
                      <a:noFill/>
                    </a:lnR>
                    <a:lnT>
                      <a:noFill/>
                    </a:lnT>
                    <a:lnB>
                      <a:noFill/>
                    </a:lnB>
                  </a:tcPr>
                </a:tc>
                <a:extLst>
                  <a:ext uri="{0D108BD9-81ED-4DB2-BD59-A6C34878D82A}">
                    <a16:rowId xmlns:a16="http://schemas.microsoft.com/office/drawing/2014/main" val="1817652302"/>
                  </a:ext>
                </a:extLst>
              </a:tr>
              <a:tr h="359561">
                <a:tc>
                  <a:txBody>
                    <a:bodyPr/>
                    <a:lstStyle/>
                    <a:p>
                      <a:pPr algn="l" fontAlgn="b"/>
                      <a:r>
                        <a:rPr lang="en-AU" sz="1200" b="0" i="0" u="none" strike="noStrike">
                          <a:solidFill>
                            <a:srgbClr val="000000"/>
                          </a:solidFill>
                          <a:effectLst/>
                          <a:latin typeface="Calibri" panose="020F0502020204030204" pitchFamily="34" charset="0"/>
                        </a:rPr>
                        <a:t>Chatswood (West) - Lane Cove North</a:t>
                      </a:r>
                    </a:p>
                  </a:txBody>
                  <a:tcPr marL="9525" marR="9525" marT="9525" marB="0" anchor="b">
                    <a:lnL>
                      <a:noFill/>
                    </a:lnL>
                    <a:lnR>
                      <a:noFill/>
                    </a:lnR>
                    <a:lnT>
                      <a:noFill/>
                    </a:lnT>
                    <a:lnB>
                      <a:noFill/>
                    </a:lnB>
                  </a:tcPr>
                </a:tc>
                <a:extLst>
                  <a:ext uri="{0D108BD9-81ED-4DB2-BD59-A6C34878D82A}">
                    <a16:rowId xmlns:a16="http://schemas.microsoft.com/office/drawing/2014/main" val="3045232992"/>
                  </a:ext>
                </a:extLst>
              </a:tr>
              <a:tr h="184343">
                <a:tc>
                  <a:txBody>
                    <a:bodyPr/>
                    <a:lstStyle/>
                    <a:p>
                      <a:pPr algn="l" fontAlgn="b"/>
                      <a:r>
                        <a:rPr lang="en-AU" sz="1200" b="0" i="0" u="none" strike="noStrike">
                          <a:solidFill>
                            <a:srgbClr val="000000"/>
                          </a:solidFill>
                          <a:effectLst/>
                          <a:latin typeface="Calibri" panose="020F0502020204030204" pitchFamily="34" charset="0"/>
                        </a:rPr>
                        <a:t>Lane Cove - Greenwich</a:t>
                      </a:r>
                    </a:p>
                  </a:txBody>
                  <a:tcPr marL="9525" marR="9525" marT="9525" marB="0" anchor="b">
                    <a:lnL>
                      <a:noFill/>
                    </a:lnL>
                    <a:lnR>
                      <a:noFill/>
                    </a:lnR>
                    <a:lnT>
                      <a:noFill/>
                    </a:lnT>
                    <a:lnB>
                      <a:noFill/>
                    </a:lnB>
                  </a:tcPr>
                </a:tc>
                <a:extLst>
                  <a:ext uri="{0D108BD9-81ED-4DB2-BD59-A6C34878D82A}">
                    <a16:rowId xmlns:a16="http://schemas.microsoft.com/office/drawing/2014/main" val="2299252659"/>
                  </a:ext>
                </a:extLst>
              </a:tr>
              <a:tr h="359561">
                <a:tc>
                  <a:txBody>
                    <a:bodyPr/>
                    <a:lstStyle/>
                    <a:p>
                      <a:pPr algn="l" fontAlgn="b"/>
                      <a:r>
                        <a:rPr lang="en-AU" sz="1200" b="0" i="0" u="none" strike="noStrike">
                          <a:solidFill>
                            <a:srgbClr val="000000"/>
                          </a:solidFill>
                          <a:effectLst/>
                          <a:latin typeface="Calibri" panose="020F0502020204030204" pitchFamily="34" charset="0"/>
                        </a:rPr>
                        <a:t>Willoughby - Castle Cove - Northbridge</a:t>
                      </a:r>
                    </a:p>
                  </a:txBody>
                  <a:tcPr marL="9525" marR="9525" marT="9525" marB="0" anchor="b">
                    <a:lnL>
                      <a:noFill/>
                    </a:lnL>
                    <a:lnR>
                      <a:noFill/>
                    </a:lnR>
                    <a:lnT>
                      <a:noFill/>
                    </a:lnT>
                    <a:lnB>
                      <a:noFill/>
                    </a:lnB>
                  </a:tcPr>
                </a:tc>
                <a:extLst>
                  <a:ext uri="{0D108BD9-81ED-4DB2-BD59-A6C34878D82A}">
                    <a16:rowId xmlns:a16="http://schemas.microsoft.com/office/drawing/2014/main" val="1789555399"/>
                  </a:ext>
                </a:extLst>
              </a:tr>
              <a:tr h="359561">
                <a:tc>
                  <a:txBody>
                    <a:bodyPr/>
                    <a:lstStyle/>
                    <a:p>
                      <a:pPr algn="l" fontAlgn="b"/>
                      <a:r>
                        <a:rPr lang="en-AU" sz="1200" b="0" i="0" u="none" strike="noStrike">
                          <a:solidFill>
                            <a:srgbClr val="000000"/>
                          </a:solidFill>
                          <a:effectLst/>
                          <a:latin typeface="Calibri" panose="020F0502020204030204" pitchFamily="34" charset="0"/>
                        </a:rPr>
                        <a:t>Normanhurst - Thornleigh - Westleigh</a:t>
                      </a:r>
                    </a:p>
                  </a:txBody>
                  <a:tcPr marL="9525" marR="9525" marT="9525" marB="0" anchor="b">
                    <a:lnL>
                      <a:noFill/>
                    </a:lnL>
                    <a:lnR>
                      <a:noFill/>
                    </a:lnR>
                    <a:lnT>
                      <a:noFill/>
                    </a:lnT>
                    <a:lnB>
                      <a:noFill/>
                    </a:lnB>
                  </a:tcPr>
                </a:tc>
                <a:extLst>
                  <a:ext uri="{0D108BD9-81ED-4DB2-BD59-A6C34878D82A}">
                    <a16:rowId xmlns:a16="http://schemas.microsoft.com/office/drawing/2014/main" val="1474999776"/>
                  </a:ext>
                </a:extLst>
              </a:tr>
              <a:tr h="184343">
                <a:tc>
                  <a:txBody>
                    <a:bodyPr/>
                    <a:lstStyle/>
                    <a:p>
                      <a:pPr algn="l" fontAlgn="b"/>
                      <a:r>
                        <a:rPr lang="en-AU" sz="1200" b="0" i="0" u="none" strike="noStrike">
                          <a:solidFill>
                            <a:srgbClr val="000000"/>
                          </a:solidFill>
                          <a:effectLst/>
                          <a:latin typeface="Calibri" panose="020F0502020204030204" pitchFamily="34" charset="0"/>
                        </a:rPr>
                        <a:t>Gordon - Killara</a:t>
                      </a:r>
                    </a:p>
                  </a:txBody>
                  <a:tcPr marL="9525" marR="9525" marT="9525" marB="0" anchor="b">
                    <a:lnL>
                      <a:noFill/>
                    </a:lnL>
                    <a:lnR>
                      <a:noFill/>
                    </a:lnR>
                    <a:lnT>
                      <a:noFill/>
                    </a:lnT>
                    <a:lnB>
                      <a:noFill/>
                    </a:lnB>
                  </a:tcPr>
                </a:tc>
                <a:extLst>
                  <a:ext uri="{0D108BD9-81ED-4DB2-BD59-A6C34878D82A}">
                    <a16:rowId xmlns:a16="http://schemas.microsoft.com/office/drawing/2014/main" val="3050065733"/>
                  </a:ext>
                </a:extLst>
              </a:tr>
              <a:tr h="184343">
                <a:tc>
                  <a:txBody>
                    <a:bodyPr/>
                    <a:lstStyle/>
                    <a:p>
                      <a:pPr algn="l" fontAlgn="b"/>
                      <a:r>
                        <a:rPr lang="en-AU" sz="1200" b="0" i="0" u="none" strike="noStrike">
                          <a:solidFill>
                            <a:srgbClr val="000000"/>
                          </a:solidFill>
                          <a:effectLst/>
                          <a:latin typeface="Calibri" panose="020F0502020204030204" pitchFamily="34" charset="0"/>
                        </a:rPr>
                        <a:t>Lindfield - Roseville</a:t>
                      </a:r>
                    </a:p>
                  </a:txBody>
                  <a:tcPr marL="9525" marR="9525" marT="9525" marB="0" anchor="b">
                    <a:lnL>
                      <a:noFill/>
                    </a:lnL>
                    <a:lnR>
                      <a:noFill/>
                    </a:lnR>
                    <a:lnT>
                      <a:noFill/>
                    </a:lnT>
                    <a:lnB>
                      <a:noFill/>
                    </a:lnB>
                  </a:tcPr>
                </a:tc>
                <a:extLst>
                  <a:ext uri="{0D108BD9-81ED-4DB2-BD59-A6C34878D82A}">
                    <a16:rowId xmlns:a16="http://schemas.microsoft.com/office/drawing/2014/main" val="512713510"/>
                  </a:ext>
                </a:extLst>
              </a:tr>
              <a:tr h="184343">
                <a:tc>
                  <a:txBody>
                    <a:bodyPr/>
                    <a:lstStyle/>
                    <a:p>
                      <a:pPr algn="l" fontAlgn="b"/>
                      <a:endParaRPr lang="en-AU"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89256908"/>
                  </a:ext>
                </a:extLst>
              </a:tr>
            </a:tbl>
          </a:graphicData>
        </a:graphic>
      </p:graphicFrame>
      <p:graphicFrame>
        <p:nvGraphicFramePr>
          <p:cNvPr id="15" name="Table 14">
            <a:extLst>
              <a:ext uri="{FF2B5EF4-FFF2-40B4-BE49-F238E27FC236}">
                <a16:creationId xmlns:a16="http://schemas.microsoft.com/office/drawing/2014/main" id="{AF2D3E8C-1020-E740-9793-52362E5EF851}"/>
              </a:ext>
            </a:extLst>
          </p:cNvPr>
          <p:cNvGraphicFramePr>
            <a:graphicFrameLocks noGrp="1"/>
          </p:cNvGraphicFramePr>
          <p:nvPr>
            <p:extLst>
              <p:ext uri="{D42A27DB-BD31-4B8C-83A1-F6EECF244321}">
                <p14:modId xmlns:p14="http://schemas.microsoft.com/office/powerpoint/2010/main" val="510734625"/>
              </p:ext>
            </p:extLst>
          </p:nvPr>
        </p:nvGraphicFramePr>
        <p:xfrm>
          <a:off x="5033502" y="1268475"/>
          <a:ext cx="1994363" cy="5311012"/>
        </p:xfrm>
        <a:graphic>
          <a:graphicData uri="http://schemas.openxmlformats.org/drawingml/2006/table">
            <a:tbl>
              <a:tblPr/>
              <a:tblGrid>
                <a:gridCol w="1994363">
                  <a:extLst>
                    <a:ext uri="{9D8B030D-6E8A-4147-A177-3AD203B41FA5}">
                      <a16:colId xmlns:a16="http://schemas.microsoft.com/office/drawing/2014/main" val="2548647170"/>
                    </a:ext>
                  </a:extLst>
                </a:gridCol>
              </a:tblGrid>
              <a:tr h="145045">
                <a:tc>
                  <a:txBody>
                    <a:bodyPr/>
                    <a:lstStyle/>
                    <a:p>
                      <a:pPr algn="l" fontAlgn="b"/>
                      <a:r>
                        <a:rPr lang="en-AU" sz="1200" b="0" i="0" u="none" strike="noStrike">
                          <a:solidFill>
                            <a:srgbClr val="000000"/>
                          </a:solidFill>
                          <a:effectLst/>
                          <a:latin typeface="Calibri" panose="020F0502020204030204" pitchFamily="34" charset="0"/>
                        </a:rPr>
                        <a:t>St Ives</a:t>
                      </a:r>
                    </a:p>
                  </a:txBody>
                  <a:tcPr marL="6799" marR="6799" marT="6799" marB="0" anchor="b">
                    <a:lnL>
                      <a:noFill/>
                    </a:lnL>
                    <a:lnR>
                      <a:noFill/>
                    </a:lnR>
                    <a:lnT>
                      <a:noFill/>
                    </a:lnT>
                    <a:lnB>
                      <a:noFill/>
                    </a:lnB>
                  </a:tcPr>
                </a:tc>
                <a:extLst>
                  <a:ext uri="{0D108BD9-81ED-4DB2-BD59-A6C34878D82A}">
                    <a16:rowId xmlns:a16="http://schemas.microsoft.com/office/drawing/2014/main" val="1410094172"/>
                  </a:ext>
                </a:extLst>
              </a:tr>
              <a:tr h="145045">
                <a:tc>
                  <a:txBody>
                    <a:bodyPr/>
                    <a:lstStyle/>
                    <a:p>
                      <a:pPr algn="l" fontAlgn="b"/>
                      <a:r>
                        <a:rPr lang="en-AU" sz="1200" b="0" i="0" u="none" strike="noStrike">
                          <a:solidFill>
                            <a:srgbClr val="000000"/>
                          </a:solidFill>
                          <a:effectLst/>
                          <a:latin typeface="Calibri" panose="020F0502020204030204" pitchFamily="34" charset="0"/>
                        </a:rPr>
                        <a:t>Turramurra</a:t>
                      </a:r>
                    </a:p>
                  </a:txBody>
                  <a:tcPr marL="6799" marR="6799" marT="6799" marB="0" anchor="b">
                    <a:lnL>
                      <a:noFill/>
                    </a:lnL>
                    <a:lnR>
                      <a:noFill/>
                    </a:lnR>
                    <a:lnT>
                      <a:noFill/>
                    </a:lnT>
                    <a:lnB>
                      <a:noFill/>
                    </a:lnB>
                  </a:tcPr>
                </a:tc>
                <a:extLst>
                  <a:ext uri="{0D108BD9-81ED-4DB2-BD59-A6C34878D82A}">
                    <a16:rowId xmlns:a16="http://schemas.microsoft.com/office/drawing/2014/main" val="3678876843"/>
                  </a:ext>
                </a:extLst>
              </a:tr>
              <a:tr h="145045">
                <a:tc>
                  <a:txBody>
                    <a:bodyPr/>
                    <a:lstStyle/>
                    <a:p>
                      <a:pPr algn="l" fontAlgn="b"/>
                      <a:r>
                        <a:rPr lang="en-AU" sz="1200" b="0" i="0" u="none" strike="noStrike">
                          <a:solidFill>
                            <a:srgbClr val="000000"/>
                          </a:solidFill>
                          <a:effectLst/>
                          <a:latin typeface="Calibri" panose="020F0502020204030204" pitchFamily="34" charset="0"/>
                        </a:rPr>
                        <a:t>Wahroonga (East) - Warrawee</a:t>
                      </a:r>
                    </a:p>
                  </a:txBody>
                  <a:tcPr marL="6799" marR="6799" marT="6799" marB="0" anchor="b">
                    <a:lnL>
                      <a:noFill/>
                    </a:lnL>
                    <a:lnR>
                      <a:noFill/>
                    </a:lnR>
                    <a:lnT>
                      <a:noFill/>
                    </a:lnT>
                    <a:lnB>
                      <a:noFill/>
                    </a:lnB>
                  </a:tcPr>
                </a:tc>
                <a:extLst>
                  <a:ext uri="{0D108BD9-81ED-4DB2-BD59-A6C34878D82A}">
                    <a16:rowId xmlns:a16="http://schemas.microsoft.com/office/drawing/2014/main" val="3617343873"/>
                  </a:ext>
                </a:extLst>
              </a:tr>
              <a:tr h="145045">
                <a:tc>
                  <a:txBody>
                    <a:bodyPr/>
                    <a:lstStyle/>
                    <a:p>
                      <a:pPr algn="l" fontAlgn="b"/>
                      <a:r>
                        <a:rPr lang="en-AU" sz="1200" b="0" i="0" u="none" strike="noStrike">
                          <a:solidFill>
                            <a:srgbClr val="000000"/>
                          </a:solidFill>
                          <a:effectLst/>
                          <a:latin typeface="Calibri" panose="020F0502020204030204" pitchFamily="34" charset="0"/>
                        </a:rPr>
                        <a:t>Cremorne - Cammeray</a:t>
                      </a:r>
                    </a:p>
                  </a:txBody>
                  <a:tcPr marL="6799" marR="6799" marT="6799" marB="0" anchor="b">
                    <a:lnL>
                      <a:noFill/>
                    </a:lnL>
                    <a:lnR>
                      <a:noFill/>
                    </a:lnR>
                    <a:lnT>
                      <a:noFill/>
                    </a:lnT>
                    <a:lnB>
                      <a:noFill/>
                    </a:lnB>
                  </a:tcPr>
                </a:tc>
                <a:extLst>
                  <a:ext uri="{0D108BD9-81ED-4DB2-BD59-A6C34878D82A}">
                    <a16:rowId xmlns:a16="http://schemas.microsoft.com/office/drawing/2014/main" val="3930815795"/>
                  </a:ext>
                </a:extLst>
              </a:tr>
              <a:tr h="145045">
                <a:tc>
                  <a:txBody>
                    <a:bodyPr/>
                    <a:lstStyle/>
                    <a:p>
                      <a:pPr algn="l" fontAlgn="b"/>
                      <a:r>
                        <a:rPr lang="en-AU" sz="1200" b="0" i="0" u="none" strike="noStrike">
                          <a:solidFill>
                            <a:srgbClr val="000000"/>
                          </a:solidFill>
                          <a:effectLst/>
                          <a:latin typeface="Calibri" panose="020F0502020204030204" pitchFamily="34" charset="0"/>
                        </a:rPr>
                        <a:t>Crows Nest - Waverton</a:t>
                      </a:r>
                    </a:p>
                  </a:txBody>
                  <a:tcPr marL="6799" marR="6799" marT="6799" marB="0" anchor="b">
                    <a:lnL>
                      <a:noFill/>
                    </a:lnL>
                    <a:lnR>
                      <a:noFill/>
                    </a:lnR>
                    <a:lnT>
                      <a:noFill/>
                    </a:lnT>
                    <a:lnB>
                      <a:noFill/>
                    </a:lnB>
                  </a:tcPr>
                </a:tc>
                <a:extLst>
                  <a:ext uri="{0D108BD9-81ED-4DB2-BD59-A6C34878D82A}">
                    <a16:rowId xmlns:a16="http://schemas.microsoft.com/office/drawing/2014/main" val="36607894"/>
                  </a:ext>
                </a:extLst>
              </a:tr>
              <a:tr h="145045">
                <a:tc>
                  <a:txBody>
                    <a:bodyPr/>
                    <a:lstStyle/>
                    <a:p>
                      <a:pPr algn="l" fontAlgn="b"/>
                      <a:r>
                        <a:rPr lang="en-AU" sz="1200" b="0" i="0" u="none" strike="noStrike">
                          <a:solidFill>
                            <a:srgbClr val="000000"/>
                          </a:solidFill>
                          <a:effectLst/>
                          <a:latin typeface="Calibri" panose="020F0502020204030204" pitchFamily="34" charset="0"/>
                        </a:rPr>
                        <a:t>Mosman</a:t>
                      </a:r>
                    </a:p>
                  </a:txBody>
                  <a:tcPr marL="6799" marR="6799" marT="6799" marB="0" anchor="b">
                    <a:lnL>
                      <a:noFill/>
                    </a:lnL>
                    <a:lnR>
                      <a:noFill/>
                    </a:lnR>
                    <a:lnT>
                      <a:noFill/>
                    </a:lnT>
                    <a:lnB>
                      <a:noFill/>
                    </a:lnB>
                  </a:tcPr>
                </a:tc>
                <a:extLst>
                  <a:ext uri="{0D108BD9-81ED-4DB2-BD59-A6C34878D82A}">
                    <a16:rowId xmlns:a16="http://schemas.microsoft.com/office/drawing/2014/main" val="1712190428"/>
                  </a:ext>
                </a:extLst>
              </a:tr>
              <a:tr h="145045">
                <a:tc>
                  <a:txBody>
                    <a:bodyPr/>
                    <a:lstStyle/>
                    <a:p>
                      <a:pPr algn="l" fontAlgn="b"/>
                      <a:r>
                        <a:rPr lang="en-AU" sz="1200" b="0" i="0" u="none" strike="noStrike">
                          <a:solidFill>
                            <a:srgbClr val="000000"/>
                          </a:solidFill>
                          <a:effectLst/>
                          <a:latin typeface="Calibri" panose="020F0502020204030204" pitchFamily="34" charset="0"/>
                        </a:rPr>
                        <a:t>Neutral Bay - Kirribilli</a:t>
                      </a:r>
                    </a:p>
                  </a:txBody>
                  <a:tcPr marL="6799" marR="6799" marT="6799" marB="0" anchor="b">
                    <a:lnL>
                      <a:noFill/>
                    </a:lnL>
                    <a:lnR>
                      <a:noFill/>
                    </a:lnR>
                    <a:lnT>
                      <a:noFill/>
                    </a:lnT>
                    <a:lnB>
                      <a:noFill/>
                    </a:lnB>
                  </a:tcPr>
                </a:tc>
                <a:extLst>
                  <a:ext uri="{0D108BD9-81ED-4DB2-BD59-A6C34878D82A}">
                    <a16:rowId xmlns:a16="http://schemas.microsoft.com/office/drawing/2014/main" val="654483983"/>
                  </a:ext>
                </a:extLst>
              </a:tr>
              <a:tr h="145045">
                <a:tc>
                  <a:txBody>
                    <a:bodyPr/>
                    <a:lstStyle/>
                    <a:p>
                      <a:pPr algn="l" fontAlgn="b"/>
                      <a:r>
                        <a:rPr lang="en-AU" sz="1200" b="0" i="0" u="none" strike="noStrike">
                          <a:solidFill>
                            <a:srgbClr val="000000"/>
                          </a:solidFill>
                          <a:effectLst/>
                          <a:latin typeface="Calibri" panose="020F0502020204030204" pitchFamily="34" charset="0"/>
                        </a:rPr>
                        <a:t>Balgowlah - Clontarf - Seaforth</a:t>
                      </a:r>
                    </a:p>
                  </a:txBody>
                  <a:tcPr marL="6799" marR="6799" marT="6799" marB="0" anchor="b">
                    <a:lnL>
                      <a:noFill/>
                    </a:lnL>
                    <a:lnR>
                      <a:noFill/>
                    </a:lnR>
                    <a:lnT>
                      <a:noFill/>
                    </a:lnT>
                    <a:lnB>
                      <a:noFill/>
                    </a:lnB>
                  </a:tcPr>
                </a:tc>
                <a:extLst>
                  <a:ext uri="{0D108BD9-81ED-4DB2-BD59-A6C34878D82A}">
                    <a16:rowId xmlns:a16="http://schemas.microsoft.com/office/drawing/2014/main" val="3506079187"/>
                  </a:ext>
                </a:extLst>
              </a:tr>
              <a:tr h="145045">
                <a:tc>
                  <a:txBody>
                    <a:bodyPr/>
                    <a:lstStyle/>
                    <a:p>
                      <a:pPr algn="l" fontAlgn="b"/>
                      <a:r>
                        <a:rPr lang="en-AU" sz="1200" b="0" i="0" u="none" strike="noStrike">
                          <a:solidFill>
                            <a:srgbClr val="000000"/>
                          </a:solidFill>
                          <a:effectLst/>
                          <a:latin typeface="Calibri" panose="020F0502020204030204" pitchFamily="34" charset="0"/>
                        </a:rPr>
                        <a:t>Manly - Fairlight</a:t>
                      </a:r>
                    </a:p>
                  </a:txBody>
                  <a:tcPr marL="6799" marR="6799" marT="6799" marB="0" anchor="b">
                    <a:lnL>
                      <a:noFill/>
                    </a:lnL>
                    <a:lnR>
                      <a:noFill/>
                    </a:lnR>
                    <a:lnT>
                      <a:noFill/>
                    </a:lnT>
                    <a:lnB>
                      <a:noFill/>
                    </a:lnB>
                  </a:tcPr>
                </a:tc>
                <a:extLst>
                  <a:ext uri="{0D108BD9-81ED-4DB2-BD59-A6C34878D82A}">
                    <a16:rowId xmlns:a16="http://schemas.microsoft.com/office/drawing/2014/main" val="2223996802"/>
                  </a:ext>
                </a:extLst>
              </a:tr>
              <a:tr h="145045">
                <a:tc>
                  <a:txBody>
                    <a:bodyPr/>
                    <a:lstStyle/>
                    <a:p>
                      <a:pPr algn="l" fontAlgn="b"/>
                      <a:r>
                        <a:rPr lang="en-AU" sz="1200" b="0" i="0" u="none" strike="noStrike" dirty="0">
                          <a:solidFill>
                            <a:srgbClr val="000000"/>
                          </a:solidFill>
                          <a:effectLst/>
                          <a:latin typeface="Calibri" panose="020F0502020204030204" pitchFamily="34" charset="0"/>
                        </a:rPr>
                        <a:t>Warriewood - Mona Vale</a:t>
                      </a:r>
                    </a:p>
                  </a:txBody>
                  <a:tcPr marL="6799" marR="6799" marT="6799" marB="0" anchor="b">
                    <a:lnL>
                      <a:noFill/>
                    </a:lnL>
                    <a:lnR>
                      <a:noFill/>
                    </a:lnR>
                    <a:lnT>
                      <a:noFill/>
                    </a:lnT>
                    <a:lnB>
                      <a:noFill/>
                    </a:lnB>
                  </a:tcPr>
                </a:tc>
                <a:extLst>
                  <a:ext uri="{0D108BD9-81ED-4DB2-BD59-A6C34878D82A}">
                    <a16:rowId xmlns:a16="http://schemas.microsoft.com/office/drawing/2014/main" val="126112748"/>
                  </a:ext>
                </a:extLst>
              </a:tr>
              <a:tr h="145045">
                <a:tc>
                  <a:txBody>
                    <a:bodyPr/>
                    <a:lstStyle/>
                    <a:p>
                      <a:pPr algn="l" fontAlgn="b"/>
                      <a:r>
                        <a:rPr lang="en-AU" sz="1200" b="0" i="0" u="none" strike="noStrike">
                          <a:solidFill>
                            <a:srgbClr val="000000"/>
                          </a:solidFill>
                          <a:effectLst/>
                          <a:latin typeface="Calibri" panose="020F0502020204030204" pitchFamily="34" charset="0"/>
                        </a:rPr>
                        <a:t>Dee Why - North Curl Curl</a:t>
                      </a:r>
                    </a:p>
                  </a:txBody>
                  <a:tcPr marL="6799" marR="6799" marT="6799" marB="0" anchor="b">
                    <a:lnL>
                      <a:noFill/>
                    </a:lnL>
                    <a:lnR>
                      <a:noFill/>
                    </a:lnR>
                    <a:lnT>
                      <a:noFill/>
                    </a:lnT>
                    <a:lnB>
                      <a:noFill/>
                    </a:lnB>
                  </a:tcPr>
                </a:tc>
                <a:extLst>
                  <a:ext uri="{0D108BD9-81ED-4DB2-BD59-A6C34878D82A}">
                    <a16:rowId xmlns:a16="http://schemas.microsoft.com/office/drawing/2014/main" val="2429984450"/>
                  </a:ext>
                </a:extLst>
              </a:tr>
              <a:tr h="145045">
                <a:tc>
                  <a:txBody>
                    <a:bodyPr/>
                    <a:lstStyle/>
                    <a:p>
                      <a:pPr algn="l" fontAlgn="b"/>
                      <a:r>
                        <a:rPr lang="en-AU" sz="1200" b="0" i="0" u="none" strike="noStrike">
                          <a:solidFill>
                            <a:srgbClr val="000000"/>
                          </a:solidFill>
                          <a:effectLst/>
                          <a:latin typeface="Calibri" panose="020F0502020204030204" pitchFamily="34" charset="0"/>
                        </a:rPr>
                        <a:t>Frenchs Forest - Belrose</a:t>
                      </a:r>
                    </a:p>
                  </a:txBody>
                  <a:tcPr marL="6799" marR="6799" marT="6799" marB="0" anchor="b">
                    <a:lnL>
                      <a:noFill/>
                    </a:lnL>
                    <a:lnR>
                      <a:noFill/>
                    </a:lnR>
                    <a:lnT>
                      <a:noFill/>
                    </a:lnT>
                    <a:lnB>
                      <a:noFill/>
                    </a:lnB>
                  </a:tcPr>
                </a:tc>
                <a:extLst>
                  <a:ext uri="{0D108BD9-81ED-4DB2-BD59-A6C34878D82A}">
                    <a16:rowId xmlns:a16="http://schemas.microsoft.com/office/drawing/2014/main" val="1774744783"/>
                  </a:ext>
                </a:extLst>
              </a:tr>
              <a:tr h="145045">
                <a:tc>
                  <a:txBody>
                    <a:bodyPr/>
                    <a:lstStyle/>
                    <a:p>
                      <a:pPr algn="l" fontAlgn="b"/>
                      <a:r>
                        <a:rPr lang="en-AU" sz="1200" b="0" i="0" u="none" strike="noStrike">
                          <a:solidFill>
                            <a:srgbClr val="000000"/>
                          </a:solidFill>
                          <a:effectLst/>
                          <a:latin typeface="Calibri" panose="020F0502020204030204" pitchFamily="34" charset="0"/>
                        </a:rPr>
                        <a:t>Freshwater - Brookvale</a:t>
                      </a:r>
                    </a:p>
                  </a:txBody>
                  <a:tcPr marL="6799" marR="6799" marT="6799" marB="0" anchor="b">
                    <a:lnL>
                      <a:noFill/>
                    </a:lnL>
                    <a:lnR>
                      <a:noFill/>
                    </a:lnR>
                    <a:lnT>
                      <a:noFill/>
                    </a:lnT>
                    <a:lnB>
                      <a:noFill/>
                    </a:lnB>
                  </a:tcPr>
                </a:tc>
                <a:extLst>
                  <a:ext uri="{0D108BD9-81ED-4DB2-BD59-A6C34878D82A}">
                    <a16:rowId xmlns:a16="http://schemas.microsoft.com/office/drawing/2014/main" val="3172525474"/>
                  </a:ext>
                </a:extLst>
              </a:tr>
              <a:tr h="145045">
                <a:tc>
                  <a:txBody>
                    <a:bodyPr/>
                    <a:lstStyle/>
                    <a:p>
                      <a:pPr algn="l" fontAlgn="b"/>
                      <a:r>
                        <a:rPr lang="en-AU" sz="1200" b="0" i="0" u="none" strike="noStrike">
                          <a:solidFill>
                            <a:srgbClr val="000000"/>
                          </a:solidFill>
                          <a:effectLst/>
                          <a:latin typeface="Calibri" panose="020F0502020204030204" pitchFamily="34" charset="0"/>
                        </a:rPr>
                        <a:t>Manly Vale - Allambie Heights</a:t>
                      </a:r>
                    </a:p>
                  </a:txBody>
                  <a:tcPr marL="6799" marR="6799" marT="6799" marB="0" anchor="b">
                    <a:lnL>
                      <a:noFill/>
                    </a:lnL>
                    <a:lnR>
                      <a:noFill/>
                    </a:lnR>
                    <a:lnT>
                      <a:noFill/>
                    </a:lnT>
                    <a:lnB>
                      <a:noFill/>
                    </a:lnB>
                  </a:tcPr>
                </a:tc>
                <a:extLst>
                  <a:ext uri="{0D108BD9-81ED-4DB2-BD59-A6C34878D82A}">
                    <a16:rowId xmlns:a16="http://schemas.microsoft.com/office/drawing/2014/main" val="3849000394"/>
                  </a:ext>
                </a:extLst>
              </a:tr>
              <a:tr h="145045">
                <a:tc>
                  <a:txBody>
                    <a:bodyPr/>
                    <a:lstStyle/>
                    <a:p>
                      <a:pPr algn="l" fontAlgn="b"/>
                      <a:r>
                        <a:rPr lang="en-AU" sz="1200" b="0" i="0" u="none" strike="noStrike">
                          <a:solidFill>
                            <a:srgbClr val="000000"/>
                          </a:solidFill>
                          <a:effectLst/>
                          <a:latin typeface="Calibri" panose="020F0502020204030204" pitchFamily="34" charset="0"/>
                        </a:rPr>
                        <a:t>Narrabeen - Collaroy</a:t>
                      </a:r>
                    </a:p>
                  </a:txBody>
                  <a:tcPr marL="6799" marR="6799" marT="6799" marB="0" anchor="b">
                    <a:lnL>
                      <a:noFill/>
                    </a:lnL>
                    <a:lnR>
                      <a:noFill/>
                    </a:lnR>
                    <a:lnT>
                      <a:noFill/>
                    </a:lnT>
                    <a:lnB>
                      <a:noFill/>
                    </a:lnB>
                  </a:tcPr>
                </a:tc>
                <a:extLst>
                  <a:ext uri="{0D108BD9-81ED-4DB2-BD59-A6C34878D82A}">
                    <a16:rowId xmlns:a16="http://schemas.microsoft.com/office/drawing/2014/main" val="2423798242"/>
                  </a:ext>
                </a:extLst>
              </a:tr>
              <a:tr h="145045">
                <a:tc>
                  <a:txBody>
                    <a:bodyPr/>
                    <a:lstStyle/>
                    <a:p>
                      <a:pPr algn="l" fontAlgn="b"/>
                      <a:r>
                        <a:rPr lang="en-AU" sz="1200" b="0" i="0" u="none" strike="noStrike">
                          <a:solidFill>
                            <a:srgbClr val="000000"/>
                          </a:solidFill>
                          <a:effectLst/>
                          <a:latin typeface="Calibri" panose="020F0502020204030204" pitchFamily="34" charset="0"/>
                        </a:rPr>
                        <a:t>Homebush Bay - Silverwater</a:t>
                      </a:r>
                    </a:p>
                  </a:txBody>
                  <a:tcPr marL="6799" marR="6799" marT="6799" marB="0" anchor="b">
                    <a:lnL>
                      <a:noFill/>
                    </a:lnL>
                    <a:lnR>
                      <a:noFill/>
                    </a:lnR>
                    <a:lnT>
                      <a:noFill/>
                    </a:lnT>
                    <a:lnB>
                      <a:noFill/>
                    </a:lnB>
                  </a:tcPr>
                </a:tc>
                <a:extLst>
                  <a:ext uri="{0D108BD9-81ED-4DB2-BD59-A6C34878D82A}">
                    <a16:rowId xmlns:a16="http://schemas.microsoft.com/office/drawing/2014/main" val="1087297763"/>
                  </a:ext>
                </a:extLst>
              </a:tr>
              <a:tr h="145045">
                <a:tc>
                  <a:txBody>
                    <a:bodyPr/>
                    <a:lstStyle/>
                    <a:p>
                      <a:pPr algn="l" fontAlgn="b"/>
                      <a:r>
                        <a:rPr lang="en-AU" sz="1200" b="0" i="0" u="none" strike="noStrike">
                          <a:solidFill>
                            <a:srgbClr val="000000"/>
                          </a:solidFill>
                          <a:effectLst/>
                          <a:latin typeface="Calibri" panose="020F0502020204030204" pitchFamily="34" charset="0"/>
                        </a:rPr>
                        <a:t>Carlingford</a:t>
                      </a:r>
                    </a:p>
                  </a:txBody>
                  <a:tcPr marL="6799" marR="6799" marT="6799" marB="0" anchor="b">
                    <a:lnL>
                      <a:noFill/>
                    </a:lnL>
                    <a:lnR>
                      <a:noFill/>
                    </a:lnR>
                    <a:lnT>
                      <a:noFill/>
                    </a:lnT>
                    <a:lnB>
                      <a:noFill/>
                    </a:lnB>
                  </a:tcPr>
                </a:tc>
                <a:extLst>
                  <a:ext uri="{0D108BD9-81ED-4DB2-BD59-A6C34878D82A}">
                    <a16:rowId xmlns:a16="http://schemas.microsoft.com/office/drawing/2014/main" val="2690795796"/>
                  </a:ext>
                </a:extLst>
              </a:tr>
              <a:tr h="145045">
                <a:tc>
                  <a:txBody>
                    <a:bodyPr/>
                    <a:lstStyle/>
                    <a:p>
                      <a:pPr algn="l" fontAlgn="b"/>
                      <a:r>
                        <a:rPr lang="en-AU" sz="1200" b="0" i="0" u="none" strike="noStrike">
                          <a:solidFill>
                            <a:srgbClr val="000000"/>
                          </a:solidFill>
                          <a:effectLst/>
                          <a:latin typeface="Calibri" panose="020F0502020204030204" pitchFamily="34" charset="0"/>
                        </a:rPr>
                        <a:t>Ermington - Rydalmere</a:t>
                      </a:r>
                    </a:p>
                  </a:txBody>
                  <a:tcPr marL="6799" marR="6799" marT="6799" marB="0" anchor="b">
                    <a:lnL>
                      <a:noFill/>
                    </a:lnL>
                    <a:lnR>
                      <a:noFill/>
                    </a:lnR>
                    <a:lnT>
                      <a:noFill/>
                    </a:lnT>
                    <a:lnB>
                      <a:noFill/>
                    </a:lnB>
                  </a:tcPr>
                </a:tc>
                <a:extLst>
                  <a:ext uri="{0D108BD9-81ED-4DB2-BD59-A6C34878D82A}">
                    <a16:rowId xmlns:a16="http://schemas.microsoft.com/office/drawing/2014/main" val="3677232473"/>
                  </a:ext>
                </a:extLst>
              </a:tr>
              <a:tr h="145045">
                <a:tc>
                  <a:txBody>
                    <a:bodyPr/>
                    <a:lstStyle/>
                    <a:p>
                      <a:pPr algn="l" fontAlgn="b"/>
                      <a:r>
                        <a:rPr lang="en-AU" sz="1200" b="0" i="0" u="none" strike="noStrike">
                          <a:solidFill>
                            <a:srgbClr val="000000"/>
                          </a:solidFill>
                          <a:effectLst/>
                          <a:latin typeface="Calibri" panose="020F0502020204030204" pitchFamily="34" charset="0"/>
                        </a:rPr>
                        <a:t>Oatlands - Dundas Valley</a:t>
                      </a:r>
                    </a:p>
                  </a:txBody>
                  <a:tcPr marL="6799" marR="6799" marT="6799" marB="0" anchor="b">
                    <a:lnL>
                      <a:noFill/>
                    </a:lnL>
                    <a:lnR>
                      <a:noFill/>
                    </a:lnR>
                    <a:lnT>
                      <a:noFill/>
                    </a:lnT>
                    <a:lnB>
                      <a:noFill/>
                    </a:lnB>
                  </a:tcPr>
                </a:tc>
                <a:extLst>
                  <a:ext uri="{0D108BD9-81ED-4DB2-BD59-A6C34878D82A}">
                    <a16:rowId xmlns:a16="http://schemas.microsoft.com/office/drawing/2014/main" val="413457337"/>
                  </a:ext>
                </a:extLst>
              </a:tr>
              <a:tr h="145045">
                <a:tc>
                  <a:txBody>
                    <a:bodyPr/>
                    <a:lstStyle/>
                    <a:p>
                      <a:pPr algn="l" fontAlgn="b"/>
                      <a:r>
                        <a:rPr lang="en-AU" sz="1200" b="0" i="0" u="none" strike="noStrike">
                          <a:solidFill>
                            <a:srgbClr val="000000"/>
                          </a:solidFill>
                          <a:effectLst/>
                          <a:latin typeface="Calibri" panose="020F0502020204030204" pitchFamily="34" charset="0"/>
                        </a:rPr>
                        <a:t>Epping - North Epping</a:t>
                      </a:r>
                    </a:p>
                  </a:txBody>
                  <a:tcPr marL="6799" marR="6799" marT="6799" marB="0" anchor="b">
                    <a:lnL>
                      <a:noFill/>
                    </a:lnL>
                    <a:lnR>
                      <a:noFill/>
                    </a:lnR>
                    <a:lnT>
                      <a:noFill/>
                    </a:lnT>
                    <a:lnB>
                      <a:noFill/>
                    </a:lnB>
                  </a:tcPr>
                </a:tc>
                <a:extLst>
                  <a:ext uri="{0D108BD9-81ED-4DB2-BD59-A6C34878D82A}">
                    <a16:rowId xmlns:a16="http://schemas.microsoft.com/office/drawing/2014/main" val="373764314"/>
                  </a:ext>
                </a:extLst>
              </a:tr>
              <a:tr h="145045">
                <a:tc>
                  <a:txBody>
                    <a:bodyPr/>
                    <a:lstStyle/>
                    <a:p>
                      <a:pPr algn="l" fontAlgn="b"/>
                      <a:r>
                        <a:rPr lang="en-AU" sz="1200" b="0" i="0" u="none" strike="noStrike" dirty="0">
                          <a:solidFill>
                            <a:srgbClr val="000000"/>
                          </a:solidFill>
                          <a:effectLst/>
                          <a:latin typeface="Calibri" panose="020F0502020204030204" pitchFamily="34" charset="0"/>
                        </a:rPr>
                        <a:t>Pennant Hills - Cheltenham</a:t>
                      </a:r>
                    </a:p>
                  </a:txBody>
                  <a:tcPr marL="6799" marR="6799" marT="6799" marB="0" anchor="b">
                    <a:lnL>
                      <a:noFill/>
                    </a:lnL>
                    <a:lnR>
                      <a:noFill/>
                    </a:lnR>
                    <a:lnT>
                      <a:noFill/>
                    </a:lnT>
                    <a:lnB>
                      <a:noFill/>
                    </a:lnB>
                  </a:tcPr>
                </a:tc>
                <a:extLst>
                  <a:ext uri="{0D108BD9-81ED-4DB2-BD59-A6C34878D82A}">
                    <a16:rowId xmlns:a16="http://schemas.microsoft.com/office/drawing/2014/main" val="2232650399"/>
                  </a:ext>
                </a:extLst>
              </a:tr>
              <a:tr h="145045">
                <a:tc>
                  <a:txBody>
                    <a:bodyPr/>
                    <a:lstStyle/>
                    <a:p>
                      <a:pPr algn="l" fontAlgn="b"/>
                      <a:r>
                        <a:rPr lang="en-AU" sz="1200" b="0" i="0" u="none" strike="noStrike">
                          <a:solidFill>
                            <a:srgbClr val="000000"/>
                          </a:solidFill>
                          <a:effectLst/>
                          <a:latin typeface="Calibri" panose="020F0502020204030204" pitchFamily="34" charset="0"/>
                        </a:rPr>
                        <a:t>Eastwood - Denistone</a:t>
                      </a:r>
                    </a:p>
                  </a:txBody>
                  <a:tcPr marL="6799" marR="6799" marT="6799" marB="0" anchor="b">
                    <a:lnL>
                      <a:noFill/>
                    </a:lnL>
                    <a:lnR>
                      <a:noFill/>
                    </a:lnR>
                    <a:lnT>
                      <a:noFill/>
                    </a:lnT>
                    <a:lnB>
                      <a:noFill/>
                    </a:lnB>
                  </a:tcPr>
                </a:tc>
                <a:extLst>
                  <a:ext uri="{0D108BD9-81ED-4DB2-BD59-A6C34878D82A}">
                    <a16:rowId xmlns:a16="http://schemas.microsoft.com/office/drawing/2014/main" val="564575316"/>
                  </a:ext>
                </a:extLst>
              </a:tr>
              <a:tr h="145045">
                <a:tc>
                  <a:txBody>
                    <a:bodyPr/>
                    <a:lstStyle/>
                    <a:p>
                      <a:pPr algn="l" fontAlgn="b"/>
                      <a:r>
                        <a:rPr lang="en-AU" sz="1200" b="0" i="0" u="none" strike="noStrike">
                          <a:solidFill>
                            <a:srgbClr val="000000"/>
                          </a:solidFill>
                          <a:effectLst/>
                          <a:latin typeface="Calibri" panose="020F0502020204030204" pitchFamily="34" charset="0"/>
                        </a:rPr>
                        <a:t>Macquarie Park - Marsfield</a:t>
                      </a:r>
                    </a:p>
                  </a:txBody>
                  <a:tcPr marL="6799" marR="6799" marT="6799" marB="0" anchor="b">
                    <a:lnL>
                      <a:noFill/>
                    </a:lnL>
                    <a:lnR>
                      <a:noFill/>
                    </a:lnR>
                    <a:lnT>
                      <a:noFill/>
                    </a:lnT>
                    <a:lnB>
                      <a:noFill/>
                    </a:lnB>
                  </a:tcPr>
                </a:tc>
                <a:extLst>
                  <a:ext uri="{0D108BD9-81ED-4DB2-BD59-A6C34878D82A}">
                    <a16:rowId xmlns:a16="http://schemas.microsoft.com/office/drawing/2014/main" val="2824157464"/>
                  </a:ext>
                </a:extLst>
              </a:tr>
              <a:tr h="145045">
                <a:tc>
                  <a:txBody>
                    <a:bodyPr/>
                    <a:lstStyle/>
                    <a:p>
                      <a:pPr algn="l" fontAlgn="b"/>
                      <a:r>
                        <a:rPr lang="en-AU" sz="1200" b="0" i="0" u="none" strike="noStrike">
                          <a:solidFill>
                            <a:srgbClr val="000000"/>
                          </a:solidFill>
                          <a:effectLst/>
                          <a:latin typeface="Calibri" panose="020F0502020204030204" pitchFamily="34" charset="0"/>
                        </a:rPr>
                        <a:t>West Ryde - Meadowbank</a:t>
                      </a:r>
                    </a:p>
                  </a:txBody>
                  <a:tcPr marL="6799" marR="6799" marT="6799" marB="0" anchor="b">
                    <a:lnL>
                      <a:noFill/>
                    </a:lnL>
                    <a:lnR>
                      <a:noFill/>
                    </a:lnR>
                    <a:lnT>
                      <a:noFill/>
                    </a:lnT>
                    <a:lnB>
                      <a:noFill/>
                    </a:lnB>
                  </a:tcPr>
                </a:tc>
                <a:extLst>
                  <a:ext uri="{0D108BD9-81ED-4DB2-BD59-A6C34878D82A}">
                    <a16:rowId xmlns:a16="http://schemas.microsoft.com/office/drawing/2014/main" val="2430357774"/>
                  </a:ext>
                </a:extLst>
              </a:tr>
              <a:tr h="145045">
                <a:tc>
                  <a:txBody>
                    <a:bodyPr/>
                    <a:lstStyle/>
                    <a:p>
                      <a:pPr algn="l" fontAlgn="b"/>
                      <a:r>
                        <a:rPr lang="en-AU" sz="1200" b="0" i="0" u="none" strike="noStrike">
                          <a:solidFill>
                            <a:srgbClr val="000000"/>
                          </a:solidFill>
                          <a:effectLst/>
                          <a:latin typeface="Calibri" panose="020F0502020204030204" pitchFamily="34" charset="0"/>
                        </a:rPr>
                        <a:t>Ryde</a:t>
                      </a:r>
                    </a:p>
                  </a:txBody>
                  <a:tcPr marL="6799" marR="6799" marT="6799" marB="0" anchor="b">
                    <a:lnL>
                      <a:noFill/>
                    </a:lnL>
                    <a:lnR>
                      <a:noFill/>
                    </a:lnR>
                    <a:lnT>
                      <a:noFill/>
                    </a:lnT>
                    <a:lnB>
                      <a:noFill/>
                    </a:lnB>
                  </a:tcPr>
                </a:tc>
                <a:extLst>
                  <a:ext uri="{0D108BD9-81ED-4DB2-BD59-A6C34878D82A}">
                    <a16:rowId xmlns:a16="http://schemas.microsoft.com/office/drawing/2014/main" val="883238983"/>
                  </a:ext>
                </a:extLst>
              </a:tr>
              <a:tr h="145045">
                <a:tc>
                  <a:txBody>
                    <a:bodyPr/>
                    <a:lstStyle/>
                    <a:p>
                      <a:pPr algn="l" fontAlgn="b"/>
                      <a:r>
                        <a:rPr lang="en-AU" sz="1200" b="0" i="0" u="none" strike="noStrike">
                          <a:solidFill>
                            <a:srgbClr val="000000"/>
                          </a:solidFill>
                          <a:effectLst/>
                          <a:latin typeface="Calibri" panose="020F0502020204030204" pitchFamily="34" charset="0"/>
                        </a:rPr>
                        <a:t>Miranda - Yowie Bay</a:t>
                      </a:r>
                    </a:p>
                  </a:txBody>
                  <a:tcPr marL="6799" marR="6799" marT="6799" marB="0" anchor="b">
                    <a:lnL>
                      <a:noFill/>
                    </a:lnL>
                    <a:lnR>
                      <a:noFill/>
                    </a:lnR>
                    <a:lnT>
                      <a:noFill/>
                    </a:lnT>
                    <a:lnB>
                      <a:noFill/>
                    </a:lnB>
                  </a:tcPr>
                </a:tc>
                <a:extLst>
                  <a:ext uri="{0D108BD9-81ED-4DB2-BD59-A6C34878D82A}">
                    <a16:rowId xmlns:a16="http://schemas.microsoft.com/office/drawing/2014/main" val="3399482979"/>
                  </a:ext>
                </a:extLst>
              </a:tr>
              <a:tr h="145045">
                <a:tc>
                  <a:txBody>
                    <a:bodyPr/>
                    <a:lstStyle/>
                    <a:p>
                      <a:pPr algn="l" fontAlgn="b"/>
                      <a:r>
                        <a:rPr lang="en-AU" sz="1200" b="0" i="0" u="none" strike="noStrike">
                          <a:solidFill>
                            <a:srgbClr val="000000"/>
                          </a:solidFill>
                          <a:effectLst/>
                          <a:latin typeface="Calibri" panose="020F0502020204030204" pitchFamily="34" charset="0"/>
                        </a:rPr>
                        <a:t>Cronulla - Kurnell - Bundeena</a:t>
                      </a:r>
                    </a:p>
                  </a:txBody>
                  <a:tcPr marL="6799" marR="6799" marT="6799" marB="0" anchor="b">
                    <a:lnL>
                      <a:noFill/>
                    </a:lnL>
                    <a:lnR>
                      <a:noFill/>
                    </a:lnR>
                    <a:lnT>
                      <a:noFill/>
                    </a:lnT>
                    <a:lnB>
                      <a:noFill/>
                    </a:lnB>
                  </a:tcPr>
                </a:tc>
                <a:extLst>
                  <a:ext uri="{0D108BD9-81ED-4DB2-BD59-A6C34878D82A}">
                    <a16:rowId xmlns:a16="http://schemas.microsoft.com/office/drawing/2014/main" val="3963291854"/>
                  </a:ext>
                </a:extLst>
              </a:tr>
              <a:tr h="145045">
                <a:tc>
                  <a:txBody>
                    <a:bodyPr/>
                    <a:lstStyle/>
                    <a:p>
                      <a:pPr algn="l" fontAlgn="b"/>
                      <a:r>
                        <a:rPr lang="en-AU" sz="1200" b="0" i="0" u="none" strike="noStrike" dirty="0">
                          <a:solidFill>
                            <a:srgbClr val="000000"/>
                          </a:solidFill>
                          <a:effectLst/>
                          <a:latin typeface="Calibri" panose="020F0502020204030204" pitchFamily="34" charset="0"/>
                        </a:rPr>
                        <a:t>Sutherland - Kirrawee</a:t>
                      </a:r>
                    </a:p>
                  </a:txBody>
                  <a:tcPr marL="6799" marR="6799" marT="6799" marB="0" anchor="b">
                    <a:lnL>
                      <a:noFill/>
                    </a:lnL>
                    <a:lnR>
                      <a:noFill/>
                    </a:lnR>
                    <a:lnT>
                      <a:noFill/>
                    </a:lnT>
                    <a:lnB>
                      <a:noFill/>
                    </a:lnB>
                  </a:tcPr>
                </a:tc>
                <a:extLst>
                  <a:ext uri="{0D108BD9-81ED-4DB2-BD59-A6C34878D82A}">
                    <a16:rowId xmlns:a16="http://schemas.microsoft.com/office/drawing/2014/main" val="1893384362"/>
                  </a:ext>
                </a:extLst>
              </a:tr>
            </a:tbl>
          </a:graphicData>
        </a:graphic>
      </p:graphicFrame>
      <p:graphicFrame>
        <p:nvGraphicFramePr>
          <p:cNvPr id="16" name="Table 15">
            <a:extLst>
              <a:ext uri="{FF2B5EF4-FFF2-40B4-BE49-F238E27FC236}">
                <a16:creationId xmlns:a16="http://schemas.microsoft.com/office/drawing/2014/main" id="{CC99A80E-2122-7A43-8708-C365663E7DEE}"/>
              </a:ext>
            </a:extLst>
          </p:cNvPr>
          <p:cNvGraphicFramePr>
            <a:graphicFrameLocks noGrp="1"/>
          </p:cNvGraphicFramePr>
          <p:nvPr>
            <p:extLst>
              <p:ext uri="{D42A27DB-BD31-4B8C-83A1-F6EECF244321}">
                <p14:modId xmlns:p14="http://schemas.microsoft.com/office/powerpoint/2010/main" val="2806778790"/>
              </p:ext>
            </p:extLst>
          </p:nvPr>
        </p:nvGraphicFramePr>
        <p:xfrm>
          <a:off x="7520418" y="1386191"/>
          <a:ext cx="2136818" cy="5324620"/>
        </p:xfrm>
        <a:graphic>
          <a:graphicData uri="http://schemas.openxmlformats.org/drawingml/2006/table">
            <a:tbl>
              <a:tblPr/>
              <a:tblGrid>
                <a:gridCol w="2136818">
                  <a:extLst>
                    <a:ext uri="{9D8B030D-6E8A-4147-A177-3AD203B41FA5}">
                      <a16:colId xmlns:a16="http://schemas.microsoft.com/office/drawing/2014/main" val="3016278309"/>
                    </a:ext>
                  </a:extLst>
                </a:gridCol>
              </a:tblGrid>
              <a:tr h="155405">
                <a:tc>
                  <a:txBody>
                    <a:bodyPr/>
                    <a:lstStyle/>
                    <a:p>
                      <a:pPr algn="l" fontAlgn="b"/>
                      <a:r>
                        <a:rPr lang="en-AU" sz="1200" b="0" i="0" u="none" strike="noStrike">
                          <a:solidFill>
                            <a:srgbClr val="000000"/>
                          </a:solidFill>
                          <a:effectLst/>
                          <a:latin typeface="Calibri" panose="020F0502020204030204" pitchFamily="34" charset="0"/>
                        </a:rPr>
                        <a:t>Brunswick</a:t>
                      </a:r>
                    </a:p>
                  </a:txBody>
                  <a:tcPr marL="7285" marR="7285" marT="7285" marB="0" anchor="b">
                    <a:lnL>
                      <a:noFill/>
                    </a:lnL>
                    <a:lnR>
                      <a:noFill/>
                    </a:lnR>
                    <a:lnT>
                      <a:noFill/>
                    </a:lnT>
                    <a:lnB>
                      <a:noFill/>
                    </a:lnB>
                  </a:tcPr>
                </a:tc>
                <a:extLst>
                  <a:ext uri="{0D108BD9-81ED-4DB2-BD59-A6C34878D82A}">
                    <a16:rowId xmlns:a16="http://schemas.microsoft.com/office/drawing/2014/main" val="2898255001"/>
                  </a:ext>
                </a:extLst>
              </a:tr>
              <a:tr h="155405">
                <a:tc>
                  <a:txBody>
                    <a:bodyPr/>
                    <a:lstStyle/>
                    <a:p>
                      <a:pPr algn="l" fontAlgn="b"/>
                      <a:r>
                        <a:rPr lang="en-AU" sz="1200" b="0" i="0" u="none" strike="noStrike">
                          <a:solidFill>
                            <a:srgbClr val="000000"/>
                          </a:solidFill>
                          <a:effectLst/>
                          <a:latin typeface="Calibri" panose="020F0502020204030204" pitchFamily="34" charset="0"/>
                        </a:rPr>
                        <a:t>Northcote</a:t>
                      </a:r>
                    </a:p>
                  </a:txBody>
                  <a:tcPr marL="7285" marR="7285" marT="7285" marB="0" anchor="b">
                    <a:lnL>
                      <a:noFill/>
                    </a:lnL>
                    <a:lnR>
                      <a:noFill/>
                    </a:lnR>
                    <a:lnT>
                      <a:noFill/>
                    </a:lnT>
                    <a:lnB>
                      <a:noFill/>
                    </a:lnB>
                  </a:tcPr>
                </a:tc>
                <a:extLst>
                  <a:ext uri="{0D108BD9-81ED-4DB2-BD59-A6C34878D82A}">
                    <a16:rowId xmlns:a16="http://schemas.microsoft.com/office/drawing/2014/main" val="2144291529"/>
                  </a:ext>
                </a:extLst>
              </a:tr>
              <a:tr h="155405">
                <a:tc>
                  <a:txBody>
                    <a:bodyPr/>
                    <a:lstStyle/>
                    <a:p>
                      <a:pPr algn="l" fontAlgn="b"/>
                      <a:r>
                        <a:rPr lang="en-AU" sz="1200" b="0" i="0" u="none" strike="noStrike">
                          <a:solidFill>
                            <a:srgbClr val="000000"/>
                          </a:solidFill>
                          <a:effectLst/>
                          <a:latin typeface="Calibri" panose="020F0502020204030204" pitchFamily="34" charset="0"/>
                        </a:rPr>
                        <a:t>Thornbury</a:t>
                      </a:r>
                    </a:p>
                  </a:txBody>
                  <a:tcPr marL="7285" marR="7285" marT="7285" marB="0" anchor="b">
                    <a:lnL>
                      <a:noFill/>
                    </a:lnL>
                    <a:lnR>
                      <a:noFill/>
                    </a:lnR>
                    <a:lnT>
                      <a:noFill/>
                    </a:lnT>
                    <a:lnB>
                      <a:noFill/>
                    </a:lnB>
                  </a:tcPr>
                </a:tc>
                <a:extLst>
                  <a:ext uri="{0D108BD9-81ED-4DB2-BD59-A6C34878D82A}">
                    <a16:rowId xmlns:a16="http://schemas.microsoft.com/office/drawing/2014/main" val="161799076"/>
                  </a:ext>
                </a:extLst>
              </a:tr>
              <a:tr h="155405">
                <a:tc>
                  <a:txBody>
                    <a:bodyPr/>
                    <a:lstStyle/>
                    <a:p>
                      <a:pPr algn="l" fontAlgn="b"/>
                      <a:r>
                        <a:rPr lang="en-AU" sz="1200" b="0" i="0" u="none" strike="noStrike">
                          <a:solidFill>
                            <a:srgbClr val="000000"/>
                          </a:solidFill>
                          <a:effectLst/>
                          <a:latin typeface="Calibri" panose="020F0502020204030204" pitchFamily="34" charset="0"/>
                        </a:rPr>
                        <a:t>Essendon - Aberfeldie</a:t>
                      </a:r>
                    </a:p>
                  </a:txBody>
                  <a:tcPr marL="7285" marR="7285" marT="7285" marB="0" anchor="b">
                    <a:lnL>
                      <a:noFill/>
                    </a:lnL>
                    <a:lnR>
                      <a:noFill/>
                    </a:lnR>
                    <a:lnT>
                      <a:noFill/>
                    </a:lnT>
                    <a:lnB>
                      <a:noFill/>
                    </a:lnB>
                  </a:tcPr>
                </a:tc>
                <a:extLst>
                  <a:ext uri="{0D108BD9-81ED-4DB2-BD59-A6C34878D82A}">
                    <a16:rowId xmlns:a16="http://schemas.microsoft.com/office/drawing/2014/main" val="3624166428"/>
                  </a:ext>
                </a:extLst>
              </a:tr>
              <a:tr h="155405">
                <a:tc>
                  <a:txBody>
                    <a:bodyPr/>
                    <a:lstStyle/>
                    <a:p>
                      <a:pPr algn="l" fontAlgn="b"/>
                      <a:r>
                        <a:rPr lang="en-AU" sz="1200" b="0" i="0" u="none" strike="noStrike">
                          <a:solidFill>
                            <a:srgbClr val="000000"/>
                          </a:solidFill>
                          <a:effectLst/>
                          <a:latin typeface="Calibri" panose="020F0502020204030204" pitchFamily="34" charset="0"/>
                        </a:rPr>
                        <a:t>Carlton</a:t>
                      </a:r>
                    </a:p>
                  </a:txBody>
                  <a:tcPr marL="7285" marR="7285" marT="7285" marB="0" anchor="b">
                    <a:lnL>
                      <a:noFill/>
                    </a:lnL>
                    <a:lnR>
                      <a:noFill/>
                    </a:lnR>
                    <a:lnT>
                      <a:noFill/>
                    </a:lnT>
                    <a:lnB>
                      <a:noFill/>
                    </a:lnB>
                  </a:tcPr>
                </a:tc>
                <a:extLst>
                  <a:ext uri="{0D108BD9-81ED-4DB2-BD59-A6C34878D82A}">
                    <a16:rowId xmlns:a16="http://schemas.microsoft.com/office/drawing/2014/main" val="3901949145"/>
                  </a:ext>
                </a:extLst>
              </a:tr>
              <a:tr h="155405">
                <a:tc>
                  <a:txBody>
                    <a:bodyPr/>
                    <a:lstStyle/>
                    <a:p>
                      <a:pPr algn="l" fontAlgn="b"/>
                      <a:r>
                        <a:rPr lang="en-AU" sz="1200" b="0" i="0" u="none" strike="noStrike">
                          <a:solidFill>
                            <a:srgbClr val="000000"/>
                          </a:solidFill>
                          <a:effectLst/>
                          <a:latin typeface="Calibri" panose="020F0502020204030204" pitchFamily="34" charset="0"/>
                        </a:rPr>
                        <a:t>North Melbourne</a:t>
                      </a:r>
                    </a:p>
                  </a:txBody>
                  <a:tcPr marL="7285" marR="7285" marT="7285" marB="0" anchor="b">
                    <a:lnL>
                      <a:noFill/>
                    </a:lnL>
                    <a:lnR>
                      <a:noFill/>
                    </a:lnR>
                    <a:lnT>
                      <a:noFill/>
                    </a:lnT>
                    <a:lnB>
                      <a:noFill/>
                    </a:lnB>
                  </a:tcPr>
                </a:tc>
                <a:extLst>
                  <a:ext uri="{0D108BD9-81ED-4DB2-BD59-A6C34878D82A}">
                    <a16:rowId xmlns:a16="http://schemas.microsoft.com/office/drawing/2014/main" val="652244969"/>
                  </a:ext>
                </a:extLst>
              </a:tr>
              <a:tr h="155405">
                <a:tc>
                  <a:txBody>
                    <a:bodyPr/>
                    <a:lstStyle/>
                    <a:p>
                      <a:pPr algn="l" fontAlgn="b"/>
                      <a:r>
                        <a:rPr lang="en-AU" sz="1200" b="0" i="0" u="none" strike="noStrike">
                          <a:solidFill>
                            <a:srgbClr val="000000"/>
                          </a:solidFill>
                          <a:effectLst/>
                          <a:latin typeface="Calibri" panose="020F0502020204030204" pitchFamily="34" charset="0"/>
                        </a:rPr>
                        <a:t>Southbank</a:t>
                      </a:r>
                    </a:p>
                  </a:txBody>
                  <a:tcPr marL="7285" marR="7285" marT="7285" marB="0" anchor="b">
                    <a:lnL>
                      <a:noFill/>
                    </a:lnL>
                    <a:lnR>
                      <a:noFill/>
                    </a:lnR>
                    <a:lnT>
                      <a:noFill/>
                    </a:lnT>
                    <a:lnB>
                      <a:noFill/>
                    </a:lnB>
                  </a:tcPr>
                </a:tc>
                <a:extLst>
                  <a:ext uri="{0D108BD9-81ED-4DB2-BD59-A6C34878D82A}">
                    <a16:rowId xmlns:a16="http://schemas.microsoft.com/office/drawing/2014/main" val="868012658"/>
                  </a:ext>
                </a:extLst>
              </a:tr>
              <a:tr h="155405">
                <a:tc>
                  <a:txBody>
                    <a:bodyPr/>
                    <a:lstStyle/>
                    <a:p>
                      <a:pPr algn="l" fontAlgn="b"/>
                      <a:r>
                        <a:rPr lang="en-AU" sz="1200" b="0" i="0" u="none" strike="noStrike">
                          <a:solidFill>
                            <a:srgbClr val="000000"/>
                          </a:solidFill>
                          <a:effectLst/>
                          <a:latin typeface="Calibri" panose="020F0502020204030204" pitchFamily="34" charset="0"/>
                        </a:rPr>
                        <a:t>Albert Park</a:t>
                      </a:r>
                    </a:p>
                  </a:txBody>
                  <a:tcPr marL="7285" marR="7285" marT="7285" marB="0" anchor="b">
                    <a:lnL>
                      <a:noFill/>
                    </a:lnL>
                    <a:lnR>
                      <a:noFill/>
                    </a:lnR>
                    <a:lnT>
                      <a:noFill/>
                    </a:lnT>
                    <a:lnB>
                      <a:noFill/>
                    </a:lnB>
                  </a:tcPr>
                </a:tc>
                <a:extLst>
                  <a:ext uri="{0D108BD9-81ED-4DB2-BD59-A6C34878D82A}">
                    <a16:rowId xmlns:a16="http://schemas.microsoft.com/office/drawing/2014/main" val="543222400"/>
                  </a:ext>
                </a:extLst>
              </a:tr>
              <a:tr h="155405">
                <a:tc>
                  <a:txBody>
                    <a:bodyPr/>
                    <a:lstStyle/>
                    <a:p>
                      <a:pPr algn="l" fontAlgn="b"/>
                      <a:r>
                        <a:rPr lang="en-AU" sz="1200" b="0" i="0" u="none" strike="noStrike" dirty="0">
                          <a:solidFill>
                            <a:srgbClr val="000000"/>
                          </a:solidFill>
                          <a:effectLst/>
                          <a:latin typeface="Calibri" panose="020F0502020204030204" pitchFamily="34" charset="0"/>
                        </a:rPr>
                        <a:t>Elwood</a:t>
                      </a:r>
                    </a:p>
                  </a:txBody>
                  <a:tcPr marL="7285" marR="7285" marT="7285" marB="0" anchor="b">
                    <a:lnL>
                      <a:noFill/>
                    </a:lnL>
                    <a:lnR>
                      <a:noFill/>
                    </a:lnR>
                    <a:lnT>
                      <a:noFill/>
                    </a:lnT>
                    <a:lnB>
                      <a:noFill/>
                    </a:lnB>
                  </a:tcPr>
                </a:tc>
                <a:extLst>
                  <a:ext uri="{0D108BD9-81ED-4DB2-BD59-A6C34878D82A}">
                    <a16:rowId xmlns:a16="http://schemas.microsoft.com/office/drawing/2014/main" val="4259807381"/>
                  </a:ext>
                </a:extLst>
              </a:tr>
              <a:tr h="155405">
                <a:tc>
                  <a:txBody>
                    <a:bodyPr/>
                    <a:lstStyle/>
                    <a:p>
                      <a:pPr algn="l" fontAlgn="b"/>
                      <a:r>
                        <a:rPr lang="en-AU" sz="1200" b="0" i="0" u="none" strike="noStrike">
                          <a:solidFill>
                            <a:srgbClr val="000000"/>
                          </a:solidFill>
                          <a:effectLst/>
                          <a:latin typeface="Calibri" panose="020F0502020204030204" pitchFamily="34" charset="0"/>
                        </a:rPr>
                        <a:t>Port Melbourne</a:t>
                      </a:r>
                    </a:p>
                  </a:txBody>
                  <a:tcPr marL="7285" marR="7285" marT="7285" marB="0" anchor="b">
                    <a:lnL>
                      <a:noFill/>
                    </a:lnL>
                    <a:lnR>
                      <a:noFill/>
                    </a:lnR>
                    <a:lnT>
                      <a:noFill/>
                    </a:lnT>
                    <a:lnB>
                      <a:noFill/>
                    </a:lnB>
                  </a:tcPr>
                </a:tc>
                <a:extLst>
                  <a:ext uri="{0D108BD9-81ED-4DB2-BD59-A6C34878D82A}">
                    <a16:rowId xmlns:a16="http://schemas.microsoft.com/office/drawing/2014/main" val="3634369198"/>
                  </a:ext>
                </a:extLst>
              </a:tr>
              <a:tr h="155405">
                <a:tc>
                  <a:txBody>
                    <a:bodyPr/>
                    <a:lstStyle/>
                    <a:p>
                      <a:pPr algn="l" fontAlgn="b"/>
                      <a:r>
                        <a:rPr lang="en-AU" sz="1200" b="0" i="0" u="none" strike="noStrike">
                          <a:solidFill>
                            <a:srgbClr val="000000"/>
                          </a:solidFill>
                          <a:effectLst/>
                          <a:latin typeface="Calibri" panose="020F0502020204030204" pitchFamily="34" charset="0"/>
                        </a:rPr>
                        <a:t>St Kilda</a:t>
                      </a:r>
                    </a:p>
                  </a:txBody>
                  <a:tcPr marL="7285" marR="7285" marT="7285" marB="0" anchor="b">
                    <a:lnL>
                      <a:noFill/>
                    </a:lnL>
                    <a:lnR>
                      <a:noFill/>
                    </a:lnR>
                    <a:lnT>
                      <a:noFill/>
                    </a:lnT>
                    <a:lnB>
                      <a:noFill/>
                    </a:lnB>
                  </a:tcPr>
                </a:tc>
                <a:extLst>
                  <a:ext uri="{0D108BD9-81ED-4DB2-BD59-A6C34878D82A}">
                    <a16:rowId xmlns:a16="http://schemas.microsoft.com/office/drawing/2014/main" val="2158453700"/>
                  </a:ext>
                </a:extLst>
              </a:tr>
              <a:tr h="155405">
                <a:tc>
                  <a:txBody>
                    <a:bodyPr/>
                    <a:lstStyle/>
                    <a:p>
                      <a:pPr algn="l" fontAlgn="b"/>
                      <a:r>
                        <a:rPr lang="en-AU" sz="1200" b="0" i="0" u="none" strike="noStrike">
                          <a:solidFill>
                            <a:srgbClr val="000000"/>
                          </a:solidFill>
                          <a:effectLst/>
                          <a:latin typeface="Calibri" panose="020F0502020204030204" pitchFamily="34" charset="0"/>
                        </a:rPr>
                        <a:t>St Kilda East</a:t>
                      </a:r>
                    </a:p>
                  </a:txBody>
                  <a:tcPr marL="7285" marR="7285" marT="7285" marB="0" anchor="b">
                    <a:lnL>
                      <a:noFill/>
                    </a:lnL>
                    <a:lnR>
                      <a:noFill/>
                    </a:lnR>
                    <a:lnT>
                      <a:noFill/>
                    </a:lnT>
                    <a:lnB>
                      <a:noFill/>
                    </a:lnB>
                  </a:tcPr>
                </a:tc>
                <a:extLst>
                  <a:ext uri="{0D108BD9-81ED-4DB2-BD59-A6C34878D82A}">
                    <a16:rowId xmlns:a16="http://schemas.microsoft.com/office/drawing/2014/main" val="2802856335"/>
                  </a:ext>
                </a:extLst>
              </a:tr>
              <a:tr h="155405">
                <a:tc>
                  <a:txBody>
                    <a:bodyPr/>
                    <a:lstStyle/>
                    <a:p>
                      <a:pPr algn="l" fontAlgn="b"/>
                      <a:r>
                        <a:rPr lang="en-AU" sz="1200" b="0" i="0" u="none" strike="noStrike">
                          <a:solidFill>
                            <a:srgbClr val="000000"/>
                          </a:solidFill>
                          <a:effectLst/>
                          <a:latin typeface="Calibri" panose="020F0502020204030204" pitchFamily="34" charset="0"/>
                        </a:rPr>
                        <a:t>Prahran - Windsor</a:t>
                      </a:r>
                    </a:p>
                  </a:txBody>
                  <a:tcPr marL="7285" marR="7285" marT="7285" marB="0" anchor="b">
                    <a:lnL>
                      <a:noFill/>
                    </a:lnL>
                    <a:lnR>
                      <a:noFill/>
                    </a:lnR>
                    <a:lnT>
                      <a:noFill/>
                    </a:lnT>
                    <a:lnB>
                      <a:noFill/>
                    </a:lnB>
                  </a:tcPr>
                </a:tc>
                <a:extLst>
                  <a:ext uri="{0D108BD9-81ED-4DB2-BD59-A6C34878D82A}">
                    <a16:rowId xmlns:a16="http://schemas.microsoft.com/office/drawing/2014/main" val="3824043695"/>
                  </a:ext>
                </a:extLst>
              </a:tr>
              <a:tr h="155405">
                <a:tc>
                  <a:txBody>
                    <a:bodyPr/>
                    <a:lstStyle/>
                    <a:p>
                      <a:pPr algn="l" fontAlgn="b"/>
                      <a:r>
                        <a:rPr lang="en-AU" sz="1200" b="0" i="0" u="none" strike="noStrike">
                          <a:solidFill>
                            <a:srgbClr val="000000"/>
                          </a:solidFill>
                          <a:effectLst/>
                          <a:latin typeface="Calibri" panose="020F0502020204030204" pitchFamily="34" charset="0"/>
                        </a:rPr>
                        <a:t>South Yarra - East</a:t>
                      </a:r>
                    </a:p>
                  </a:txBody>
                  <a:tcPr marL="7285" marR="7285" marT="7285" marB="0" anchor="b">
                    <a:lnL>
                      <a:noFill/>
                    </a:lnL>
                    <a:lnR>
                      <a:noFill/>
                    </a:lnR>
                    <a:lnT>
                      <a:noFill/>
                    </a:lnT>
                    <a:lnB>
                      <a:noFill/>
                    </a:lnB>
                  </a:tcPr>
                </a:tc>
                <a:extLst>
                  <a:ext uri="{0D108BD9-81ED-4DB2-BD59-A6C34878D82A}">
                    <a16:rowId xmlns:a16="http://schemas.microsoft.com/office/drawing/2014/main" val="3567388931"/>
                  </a:ext>
                </a:extLst>
              </a:tr>
              <a:tr h="155405">
                <a:tc>
                  <a:txBody>
                    <a:bodyPr/>
                    <a:lstStyle/>
                    <a:p>
                      <a:pPr algn="l" fontAlgn="b"/>
                      <a:r>
                        <a:rPr lang="en-AU" sz="1200" b="0" i="0" u="none" strike="noStrike">
                          <a:solidFill>
                            <a:srgbClr val="000000"/>
                          </a:solidFill>
                          <a:effectLst/>
                          <a:latin typeface="Calibri" panose="020F0502020204030204" pitchFamily="34" charset="0"/>
                        </a:rPr>
                        <a:t>Richmond (Vic.)</a:t>
                      </a:r>
                    </a:p>
                  </a:txBody>
                  <a:tcPr marL="7285" marR="7285" marT="7285" marB="0" anchor="b">
                    <a:lnL>
                      <a:noFill/>
                    </a:lnL>
                    <a:lnR>
                      <a:noFill/>
                    </a:lnR>
                    <a:lnT>
                      <a:noFill/>
                    </a:lnT>
                    <a:lnB>
                      <a:noFill/>
                    </a:lnB>
                  </a:tcPr>
                </a:tc>
                <a:extLst>
                  <a:ext uri="{0D108BD9-81ED-4DB2-BD59-A6C34878D82A}">
                    <a16:rowId xmlns:a16="http://schemas.microsoft.com/office/drawing/2014/main" val="826056403"/>
                  </a:ext>
                </a:extLst>
              </a:tr>
              <a:tr h="155405">
                <a:tc>
                  <a:txBody>
                    <a:bodyPr/>
                    <a:lstStyle/>
                    <a:p>
                      <a:pPr algn="l" fontAlgn="b"/>
                      <a:r>
                        <a:rPr lang="en-AU" sz="1200" b="0" i="0" u="none" strike="noStrike">
                          <a:solidFill>
                            <a:srgbClr val="000000"/>
                          </a:solidFill>
                          <a:effectLst/>
                          <a:latin typeface="Calibri" panose="020F0502020204030204" pitchFamily="34" charset="0"/>
                        </a:rPr>
                        <a:t>Balwyn North</a:t>
                      </a:r>
                    </a:p>
                  </a:txBody>
                  <a:tcPr marL="7285" marR="7285" marT="7285" marB="0" anchor="b">
                    <a:lnL>
                      <a:noFill/>
                    </a:lnL>
                    <a:lnR>
                      <a:noFill/>
                    </a:lnR>
                    <a:lnT>
                      <a:noFill/>
                    </a:lnT>
                    <a:lnB>
                      <a:noFill/>
                    </a:lnB>
                  </a:tcPr>
                </a:tc>
                <a:extLst>
                  <a:ext uri="{0D108BD9-81ED-4DB2-BD59-A6C34878D82A}">
                    <a16:rowId xmlns:a16="http://schemas.microsoft.com/office/drawing/2014/main" val="3103138229"/>
                  </a:ext>
                </a:extLst>
              </a:tr>
              <a:tr h="155405">
                <a:tc>
                  <a:txBody>
                    <a:bodyPr/>
                    <a:lstStyle/>
                    <a:p>
                      <a:pPr algn="l" fontAlgn="b"/>
                      <a:r>
                        <a:rPr lang="en-AU" sz="1200" b="0" i="0" u="none" strike="noStrike">
                          <a:solidFill>
                            <a:srgbClr val="000000"/>
                          </a:solidFill>
                          <a:effectLst/>
                          <a:latin typeface="Calibri" panose="020F0502020204030204" pitchFamily="34" charset="0"/>
                        </a:rPr>
                        <a:t>Camberwell</a:t>
                      </a:r>
                    </a:p>
                  </a:txBody>
                  <a:tcPr marL="7285" marR="7285" marT="7285" marB="0" anchor="b">
                    <a:lnL>
                      <a:noFill/>
                    </a:lnL>
                    <a:lnR>
                      <a:noFill/>
                    </a:lnR>
                    <a:lnT>
                      <a:noFill/>
                    </a:lnT>
                    <a:lnB>
                      <a:noFill/>
                    </a:lnB>
                  </a:tcPr>
                </a:tc>
                <a:extLst>
                  <a:ext uri="{0D108BD9-81ED-4DB2-BD59-A6C34878D82A}">
                    <a16:rowId xmlns:a16="http://schemas.microsoft.com/office/drawing/2014/main" val="3688343568"/>
                  </a:ext>
                </a:extLst>
              </a:tr>
              <a:tr h="155405">
                <a:tc>
                  <a:txBody>
                    <a:bodyPr/>
                    <a:lstStyle/>
                    <a:p>
                      <a:pPr algn="l" fontAlgn="b"/>
                      <a:r>
                        <a:rPr lang="en-AU" sz="1200" b="0" i="0" u="none" strike="noStrike">
                          <a:solidFill>
                            <a:srgbClr val="000000"/>
                          </a:solidFill>
                          <a:effectLst/>
                          <a:latin typeface="Calibri" panose="020F0502020204030204" pitchFamily="34" charset="0"/>
                        </a:rPr>
                        <a:t>Hawthorn</a:t>
                      </a:r>
                    </a:p>
                  </a:txBody>
                  <a:tcPr marL="7285" marR="7285" marT="7285" marB="0" anchor="b">
                    <a:lnL>
                      <a:noFill/>
                    </a:lnL>
                    <a:lnR>
                      <a:noFill/>
                    </a:lnR>
                    <a:lnT>
                      <a:noFill/>
                    </a:lnT>
                    <a:lnB>
                      <a:noFill/>
                    </a:lnB>
                  </a:tcPr>
                </a:tc>
                <a:extLst>
                  <a:ext uri="{0D108BD9-81ED-4DB2-BD59-A6C34878D82A}">
                    <a16:rowId xmlns:a16="http://schemas.microsoft.com/office/drawing/2014/main" val="2604667791"/>
                  </a:ext>
                </a:extLst>
              </a:tr>
              <a:tr h="155405">
                <a:tc>
                  <a:txBody>
                    <a:bodyPr/>
                    <a:lstStyle/>
                    <a:p>
                      <a:pPr algn="l" fontAlgn="b"/>
                      <a:r>
                        <a:rPr lang="en-AU" sz="1200" b="0" i="0" u="none" strike="noStrike">
                          <a:solidFill>
                            <a:srgbClr val="000000"/>
                          </a:solidFill>
                          <a:effectLst/>
                          <a:latin typeface="Calibri" panose="020F0502020204030204" pitchFamily="34" charset="0"/>
                        </a:rPr>
                        <a:t>Hawthorn East</a:t>
                      </a:r>
                    </a:p>
                  </a:txBody>
                  <a:tcPr marL="7285" marR="7285" marT="7285" marB="0" anchor="b">
                    <a:lnL>
                      <a:noFill/>
                    </a:lnL>
                    <a:lnR>
                      <a:noFill/>
                    </a:lnR>
                    <a:lnT>
                      <a:noFill/>
                    </a:lnT>
                    <a:lnB>
                      <a:noFill/>
                    </a:lnB>
                  </a:tcPr>
                </a:tc>
                <a:extLst>
                  <a:ext uri="{0D108BD9-81ED-4DB2-BD59-A6C34878D82A}">
                    <a16:rowId xmlns:a16="http://schemas.microsoft.com/office/drawing/2014/main" val="3088826403"/>
                  </a:ext>
                </a:extLst>
              </a:tr>
              <a:tr h="155405">
                <a:tc>
                  <a:txBody>
                    <a:bodyPr/>
                    <a:lstStyle/>
                    <a:p>
                      <a:pPr algn="l" fontAlgn="b"/>
                      <a:r>
                        <a:rPr lang="en-AU" sz="1200" b="0" i="0" u="none" strike="noStrike">
                          <a:solidFill>
                            <a:srgbClr val="000000"/>
                          </a:solidFill>
                          <a:effectLst/>
                          <a:latin typeface="Calibri" panose="020F0502020204030204" pitchFamily="34" charset="0"/>
                        </a:rPr>
                        <a:t>Kew</a:t>
                      </a:r>
                    </a:p>
                  </a:txBody>
                  <a:tcPr marL="7285" marR="7285" marT="7285" marB="0" anchor="b">
                    <a:lnL>
                      <a:noFill/>
                    </a:lnL>
                    <a:lnR>
                      <a:noFill/>
                    </a:lnR>
                    <a:lnT>
                      <a:noFill/>
                    </a:lnT>
                    <a:lnB>
                      <a:noFill/>
                    </a:lnB>
                  </a:tcPr>
                </a:tc>
                <a:extLst>
                  <a:ext uri="{0D108BD9-81ED-4DB2-BD59-A6C34878D82A}">
                    <a16:rowId xmlns:a16="http://schemas.microsoft.com/office/drawing/2014/main" val="3313932934"/>
                  </a:ext>
                </a:extLst>
              </a:tr>
              <a:tr h="155405">
                <a:tc>
                  <a:txBody>
                    <a:bodyPr/>
                    <a:lstStyle/>
                    <a:p>
                      <a:pPr algn="l" fontAlgn="b"/>
                      <a:r>
                        <a:rPr lang="en-AU" sz="1200" b="0" i="0" u="none" strike="noStrike">
                          <a:solidFill>
                            <a:srgbClr val="000000"/>
                          </a:solidFill>
                          <a:effectLst/>
                          <a:latin typeface="Calibri" panose="020F0502020204030204" pitchFamily="34" charset="0"/>
                        </a:rPr>
                        <a:t>Blackburn</a:t>
                      </a:r>
                    </a:p>
                  </a:txBody>
                  <a:tcPr marL="7285" marR="7285" marT="7285" marB="0" anchor="b">
                    <a:lnL>
                      <a:noFill/>
                    </a:lnL>
                    <a:lnR>
                      <a:noFill/>
                    </a:lnR>
                    <a:lnT>
                      <a:noFill/>
                    </a:lnT>
                    <a:lnB>
                      <a:noFill/>
                    </a:lnB>
                  </a:tcPr>
                </a:tc>
                <a:extLst>
                  <a:ext uri="{0D108BD9-81ED-4DB2-BD59-A6C34878D82A}">
                    <a16:rowId xmlns:a16="http://schemas.microsoft.com/office/drawing/2014/main" val="542551179"/>
                  </a:ext>
                </a:extLst>
              </a:tr>
              <a:tr h="155405">
                <a:tc>
                  <a:txBody>
                    <a:bodyPr/>
                    <a:lstStyle/>
                    <a:p>
                      <a:pPr algn="l" fontAlgn="b"/>
                      <a:r>
                        <a:rPr lang="en-AU" sz="1200" b="0" i="0" u="none" strike="noStrike">
                          <a:solidFill>
                            <a:srgbClr val="000000"/>
                          </a:solidFill>
                          <a:effectLst/>
                          <a:latin typeface="Calibri" panose="020F0502020204030204" pitchFamily="34" charset="0"/>
                        </a:rPr>
                        <a:t>Box Hill</a:t>
                      </a:r>
                    </a:p>
                  </a:txBody>
                  <a:tcPr marL="7285" marR="7285" marT="7285" marB="0" anchor="b">
                    <a:lnL>
                      <a:noFill/>
                    </a:lnL>
                    <a:lnR>
                      <a:noFill/>
                    </a:lnR>
                    <a:lnT>
                      <a:noFill/>
                    </a:lnT>
                    <a:lnB>
                      <a:noFill/>
                    </a:lnB>
                  </a:tcPr>
                </a:tc>
                <a:extLst>
                  <a:ext uri="{0D108BD9-81ED-4DB2-BD59-A6C34878D82A}">
                    <a16:rowId xmlns:a16="http://schemas.microsoft.com/office/drawing/2014/main" val="1620833667"/>
                  </a:ext>
                </a:extLst>
              </a:tr>
              <a:tr h="155405">
                <a:tc>
                  <a:txBody>
                    <a:bodyPr/>
                    <a:lstStyle/>
                    <a:p>
                      <a:pPr algn="l" fontAlgn="b"/>
                      <a:r>
                        <a:rPr lang="en-AU" sz="1200" b="0" i="0" u="none" strike="noStrike">
                          <a:solidFill>
                            <a:srgbClr val="000000"/>
                          </a:solidFill>
                          <a:effectLst/>
                          <a:latin typeface="Calibri" panose="020F0502020204030204" pitchFamily="34" charset="0"/>
                        </a:rPr>
                        <a:t>Box Hill North</a:t>
                      </a:r>
                    </a:p>
                  </a:txBody>
                  <a:tcPr marL="7285" marR="7285" marT="7285" marB="0" anchor="b">
                    <a:lnL>
                      <a:noFill/>
                    </a:lnL>
                    <a:lnR>
                      <a:noFill/>
                    </a:lnR>
                    <a:lnT>
                      <a:noFill/>
                    </a:lnT>
                    <a:lnB>
                      <a:noFill/>
                    </a:lnB>
                  </a:tcPr>
                </a:tc>
                <a:extLst>
                  <a:ext uri="{0D108BD9-81ED-4DB2-BD59-A6C34878D82A}">
                    <a16:rowId xmlns:a16="http://schemas.microsoft.com/office/drawing/2014/main" val="1448999570"/>
                  </a:ext>
                </a:extLst>
              </a:tr>
              <a:tr h="155405">
                <a:tc>
                  <a:txBody>
                    <a:bodyPr/>
                    <a:lstStyle/>
                    <a:p>
                      <a:pPr algn="l" fontAlgn="b"/>
                      <a:r>
                        <a:rPr lang="en-AU" sz="1200" b="0" i="0" u="none" strike="noStrike">
                          <a:solidFill>
                            <a:srgbClr val="000000"/>
                          </a:solidFill>
                          <a:effectLst/>
                          <a:latin typeface="Calibri" panose="020F0502020204030204" pitchFamily="34" charset="0"/>
                        </a:rPr>
                        <a:t>Brighton (Vic.)</a:t>
                      </a:r>
                    </a:p>
                  </a:txBody>
                  <a:tcPr marL="7285" marR="7285" marT="7285" marB="0" anchor="b">
                    <a:lnL>
                      <a:noFill/>
                    </a:lnL>
                    <a:lnR>
                      <a:noFill/>
                    </a:lnR>
                    <a:lnT>
                      <a:noFill/>
                    </a:lnT>
                    <a:lnB>
                      <a:noFill/>
                    </a:lnB>
                  </a:tcPr>
                </a:tc>
                <a:extLst>
                  <a:ext uri="{0D108BD9-81ED-4DB2-BD59-A6C34878D82A}">
                    <a16:rowId xmlns:a16="http://schemas.microsoft.com/office/drawing/2014/main" val="557388187"/>
                  </a:ext>
                </a:extLst>
              </a:tr>
              <a:tr h="155405">
                <a:tc>
                  <a:txBody>
                    <a:bodyPr/>
                    <a:lstStyle/>
                    <a:p>
                      <a:pPr algn="l" fontAlgn="b"/>
                      <a:r>
                        <a:rPr lang="en-AU" sz="1200" b="0" i="0" u="none" strike="noStrike">
                          <a:solidFill>
                            <a:srgbClr val="000000"/>
                          </a:solidFill>
                          <a:effectLst/>
                          <a:latin typeface="Calibri" panose="020F0502020204030204" pitchFamily="34" charset="0"/>
                        </a:rPr>
                        <a:t>Hampton</a:t>
                      </a:r>
                    </a:p>
                  </a:txBody>
                  <a:tcPr marL="7285" marR="7285" marT="7285" marB="0" anchor="b">
                    <a:lnL>
                      <a:noFill/>
                    </a:lnL>
                    <a:lnR>
                      <a:noFill/>
                    </a:lnR>
                    <a:lnT>
                      <a:noFill/>
                    </a:lnT>
                    <a:lnB>
                      <a:noFill/>
                    </a:lnB>
                  </a:tcPr>
                </a:tc>
                <a:extLst>
                  <a:ext uri="{0D108BD9-81ED-4DB2-BD59-A6C34878D82A}">
                    <a16:rowId xmlns:a16="http://schemas.microsoft.com/office/drawing/2014/main" val="1083247532"/>
                  </a:ext>
                </a:extLst>
              </a:tr>
              <a:tr h="155405">
                <a:tc>
                  <a:txBody>
                    <a:bodyPr/>
                    <a:lstStyle/>
                    <a:p>
                      <a:pPr algn="l" fontAlgn="b"/>
                      <a:r>
                        <a:rPr lang="en-AU" sz="1200" b="0" i="0" u="none" strike="noStrike">
                          <a:solidFill>
                            <a:srgbClr val="000000"/>
                          </a:solidFill>
                          <a:effectLst/>
                          <a:latin typeface="Calibri" panose="020F0502020204030204" pitchFamily="34" charset="0"/>
                        </a:rPr>
                        <a:t>Bentleigh - McKinnon</a:t>
                      </a:r>
                    </a:p>
                  </a:txBody>
                  <a:tcPr marL="7285" marR="7285" marT="7285" marB="0" anchor="b">
                    <a:lnL>
                      <a:noFill/>
                    </a:lnL>
                    <a:lnR>
                      <a:noFill/>
                    </a:lnR>
                    <a:lnT>
                      <a:noFill/>
                    </a:lnT>
                    <a:lnB>
                      <a:noFill/>
                    </a:lnB>
                  </a:tcPr>
                </a:tc>
                <a:extLst>
                  <a:ext uri="{0D108BD9-81ED-4DB2-BD59-A6C34878D82A}">
                    <a16:rowId xmlns:a16="http://schemas.microsoft.com/office/drawing/2014/main" val="3981448403"/>
                  </a:ext>
                </a:extLst>
              </a:tr>
              <a:tr h="155405">
                <a:tc>
                  <a:txBody>
                    <a:bodyPr/>
                    <a:lstStyle/>
                    <a:p>
                      <a:pPr algn="l" fontAlgn="b"/>
                      <a:r>
                        <a:rPr lang="en-AU" sz="1200" b="0" i="0" u="none" strike="noStrike" dirty="0">
                          <a:solidFill>
                            <a:srgbClr val="000000"/>
                          </a:solidFill>
                          <a:effectLst/>
                          <a:latin typeface="Calibri" panose="020F0502020204030204" pitchFamily="34" charset="0"/>
                        </a:rPr>
                        <a:t>Carnegie</a:t>
                      </a:r>
                    </a:p>
                  </a:txBody>
                  <a:tcPr marL="7285" marR="7285" marT="7285" marB="0" anchor="b">
                    <a:lnL>
                      <a:noFill/>
                    </a:lnL>
                    <a:lnR>
                      <a:noFill/>
                    </a:lnR>
                    <a:lnT>
                      <a:noFill/>
                    </a:lnT>
                    <a:lnB>
                      <a:noFill/>
                    </a:lnB>
                  </a:tcPr>
                </a:tc>
                <a:extLst>
                  <a:ext uri="{0D108BD9-81ED-4DB2-BD59-A6C34878D82A}">
                    <a16:rowId xmlns:a16="http://schemas.microsoft.com/office/drawing/2014/main" val="453731143"/>
                  </a:ext>
                </a:extLst>
              </a:tr>
              <a:tr h="155405">
                <a:tc>
                  <a:txBody>
                    <a:bodyPr/>
                    <a:lstStyle/>
                    <a:p>
                      <a:pPr algn="l" fontAlgn="b"/>
                      <a:endParaRPr lang="en-AU" sz="1200" b="0" i="0" u="none" strike="noStrike" dirty="0">
                        <a:solidFill>
                          <a:srgbClr val="000000"/>
                        </a:solidFill>
                        <a:effectLst/>
                        <a:latin typeface="Calibri" panose="020F0502020204030204" pitchFamily="34" charset="0"/>
                      </a:endParaRPr>
                    </a:p>
                  </a:txBody>
                  <a:tcPr marL="7285" marR="7285" marT="7285" marB="0" anchor="b">
                    <a:lnL>
                      <a:noFill/>
                    </a:lnL>
                    <a:lnR>
                      <a:noFill/>
                    </a:lnR>
                    <a:lnT>
                      <a:noFill/>
                    </a:lnT>
                    <a:lnB>
                      <a:noFill/>
                    </a:lnB>
                  </a:tcPr>
                </a:tc>
                <a:extLst>
                  <a:ext uri="{0D108BD9-81ED-4DB2-BD59-A6C34878D82A}">
                    <a16:rowId xmlns:a16="http://schemas.microsoft.com/office/drawing/2014/main" val="974574907"/>
                  </a:ext>
                </a:extLst>
              </a:tr>
            </a:tbl>
          </a:graphicData>
        </a:graphic>
      </p:graphicFrame>
      <p:graphicFrame>
        <p:nvGraphicFramePr>
          <p:cNvPr id="23" name="Table 22">
            <a:extLst>
              <a:ext uri="{FF2B5EF4-FFF2-40B4-BE49-F238E27FC236}">
                <a16:creationId xmlns:a16="http://schemas.microsoft.com/office/drawing/2014/main" id="{73C1068B-9A0E-564E-98BF-FEC7D261A4B7}"/>
              </a:ext>
            </a:extLst>
          </p:cNvPr>
          <p:cNvGraphicFramePr>
            <a:graphicFrameLocks noGrp="1"/>
          </p:cNvGraphicFramePr>
          <p:nvPr>
            <p:extLst>
              <p:ext uri="{D42A27DB-BD31-4B8C-83A1-F6EECF244321}">
                <p14:modId xmlns:p14="http://schemas.microsoft.com/office/powerpoint/2010/main" val="2167732820"/>
              </p:ext>
            </p:extLst>
          </p:nvPr>
        </p:nvGraphicFramePr>
        <p:xfrm>
          <a:off x="9243804" y="1268475"/>
          <a:ext cx="2794000" cy="1828800"/>
        </p:xfrm>
        <a:graphic>
          <a:graphicData uri="http://schemas.openxmlformats.org/drawingml/2006/table">
            <a:tbl>
              <a:tblPr/>
              <a:tblGrid>
                <a:gridCol w="2794000">
                  <a:extLst>
                    <a:ext uri="{9D8B030D-6E8A-4147-A177-3AD203B41FA5}">
                      <a16:colId xmlns:a16="http://schemas.microsoft.com/office/drawing/2014/main" val="467147001"/>
                    </a:ext>
                  </a:extLst>
                </a:gridCol>
              </a:tblGrid>
              <a:tr h="2032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Calibri" panose="020F0502020204030204" pitchFamily="34" charset="0"/>
                        </a:rPr>
                        <a:t>Caulfield - North</a:t>
                      </a:r>
                    </a:p>
                  </a:txBody>
                  <a:tcPr marL="9525" marR="9525" marT="9525" marB="0" anchor="b">
                    <a:lnL>
                      <a:noFill/>
                    </a:lnL>
                    <a:lnR>
                      <a:noFill/>
                    </a:lnR>
                    <a:lnT>
                      <a:noFill/>
                    </a:lnT>
                    <a:lnB>
                      <a:noFill/>
                    </a:lnB>
                  </a:tcPr>
                </a:tc>
                <a:extLst>
                  <a:ext uri="{0D108BD9-81ED-4DB2-BD59-A6C34878D82A}">
                    <a16:rowId xmlns:a16="http://schemas.microsoft.com/office/drawing/2014/main" val="351911918"/>
                  </a:ext>
                </a:extLst>
              </a:tr>
              <a:tr h="203200">
                <a:tc>
                  <a:txBody>
                    <a:bodyPr/>
                    <a:lstStyle/>
                    <a:p>
                      <a:pPr algn="l" fontAlgn="b"/>
                      <a:r>
                        <a:rPr lang="en-AU" sz="1200" b="0" i="0" u="none" strike="noStrike" dirty="0">
                          <a:solidFill>
                            <a:srgbClr val="000000"/>
                          </a:solidFill>
                          <a:effectLst/>
                          <a:latin typeface="Calibri" panose="020F0502020204030204" pitchFamily="34" charset="0"/>
                        </a:rPr>
                        <a:t>Caulfield - South</a:t>
                      </a:r>
                    </a:p>
                  </a:txBody>
                  <a:tcPr marL="9525" marR="9525" marT="9525" marB="0" anchor="b">
                    <a:lnL>
                      <a:noFill/>
                    </a:lnL>
                    <a:lnR>
                      <a:noFill/>
                    </a:lnR>
                    <a:lnT>
                      <a:noFill/>
                    </a:lnT>
                    <a:lnB>
                      <a:noFill/>
                    </a:lnB>
                  </a:tcPr>
                </a:tc>
                <a:extLst>
                  <a:ext uri="{0D108BD9-81ED-4DB2-BD59-A6C34878D82A}">
                    <a16:rowId xmlns:a16="http://schemas.microsoft.com/office/drawing/2014/main" val="3281309179"/>
                  </a:ext>
                </a:extLst>
              </a:tr>
              <a:tr h="203200">
                <a:tc>
                  <a:txBody>
                    <a:bodyPr/>
                    <a:lstStyle/>
                    <a:p>
                      <a:pPr algn="l" fontAlgn="b"/>
                      <a:r>
                        <a:rPr lang="en-AU" sz="1200" b="0" i="0" u="none" strike="noStrike">
                          <a:solidFill>
                            <a:srgbClr val="000000"/>
                          </a:solidFill>
                          <a:effectLst/>
                          <a:latin typeface="Calibri" panose="020F0502020204030204" pitchFamily="34" charset="0"/>
                        </a:rPr>
                        <a:t>Mordialloc - Parkdale</a:t>
                      </a:r>
                    </a:p>
                  </a:txBody>
                  <a:tcPr marL="9525" marR="9525" marT="9525" marB="0" anchor="b">
                    <a:lnL>
                      <a:noFill/>
                    </a:lnL>
                    <a:lnR>
                      <a:noFill/>
                    </a:lnR>
                    <a:lnT>
                      <a:noFill/>
                    </a:lnT>
                    <a:lnB>
                      <a:noFill/>
                    </a:lnB>
                  </a:tcPr>
                </a:tc>
                <a:extLst>
                  <a:ext uri="{0D108BD9-81ED-4DB2-BD59-A6C34878D82A}">
                    <a16:rowId xmlns:a16="http://schemas.microsoft.com/office/drawing/2014/main" val="1917563050"/>
                  </a:ext>
                </a:extLst>
              </a:tr>
              <a:tr h="203200">
                <a:tc>
                  <a:txBody>
                    <a:bodyPr/>
                    <a:lstStyle/>
                    <a:p>
                      <a:pPr algn="l" fontAlgn="b"/>
                      <a:r>
                        <a:rPr lang="en-AU" sz="1200" b="0" i="0" u="none" strike="noStrike">
                          <a:solidFill>
                            <a:srgbClr val="000000"/>
                          </a:solidFill>
                          <a:effectLst/>
                          <a:latin typeface="Calibri" panose="020F0502020204030204" pitchFamily="34" charset="0"/>
                        </a:rPr>
                        <a:t>Malvern - Glen Iris</a:t>
                      </a:r>
                    </a:p>
                  </a:txBody>
                  <a:tcPr marL="9525" marR="9525" marT="9525" marB="0" anchor="b">
                    <a:lnL>
                      <a:noFill/>
                    </a:lnL>
                    <a:lnR>
                      <a:noFill/>
                    </a:lnR>
                    <a:lnT>
                      <a:noFill/>
                    </a:lnT>
                    <a:lnB>
                      <a:noFill/>
                    </a:lnB>
                  </a:tcPr>
                </a:tc>
                <a:extLst>
                  <a:ext uri="{0D108BD9-81ED-4DB2-BD59-A6C34878D82A}">
                    <a16:rowId xmlns:a16="http://schemas.microsoft.com/office/drawing/2014/main" val="2917917388"/>
                  </a:ext>
                </a:extLst>
              </a:tr>
              <a:tr h="203200">
                <a:tc>
                  <a:txBody>
                    <a:bodyPr/>
                    <a:lstStyle/>
                    <a:p>
                      <a:pPr algn="l" fontAlgn="b"/>
                      <a:r>
                        <a:rPr lang="en-AU" sz="1200" b="0" i="0" u="none" strike="noStrike">
                          <a:solidFill>
                            <a:srgbClr val="000000"/>
                          </a:solidFill>
                          <a:effectLst/>
                          <a:latin typeface="Calibri" panose="020F0502020204030204" pitchFamily="34" charset="0"/>
                        </a:rPr>
                        <a:t>Malvern East</a:t>
                      </a:r>
                    </a:p>
                  </a:txBody>
                  <a:tcPr marL="9525" marR="9525" marT="9525" marB="0" anchor="b">
                    <a:lnL>
                      <a:noFill/>
                    </a:lnL>
                    <a:lnR>
                      <a:noFill/>
                    </a:lnR>
                    <a:lnT>
                      <a:noFill/>
                    </a:lnT>
                    <a:lnB>
                      <a:noFill/>
                    </a:lnB>
                  </a:tcPr>
                </a:tc>
                <a:extLst>
                  <a:ext uri="{0D108BD9-81ED-4DB2-BD59-A6C34878D82A}">
                    <a16:rowId xmlns:a16="http://schemas.microsoft.com/office/drawing/2014/main" val="4047369024"/>
                  </a:ext>
                </a:extLst>
              </a:tr>
              <a:tr h="203200">
                <a:tc>
                  <a:txBody>
                    <a:bodyPr/>
                    <a:lstStyle/>
                    <a:p>
                      <a:pPr algn="l" fontAlgn="b"/>
                      <a:r>
                        <a:rPr lang="en-AU" sz="1200" b="0" i="0" u="none" strike="noStrike">
                          <a:solidFill>
                            <a:srgbClr val="000000"/>
                          </a:solidFill>
                          <a:effectLst/>
                          <a:latin typeface="Calibri" panose="020F0502020204030204" pitchFamily="34" charset="0"/>
                        </a:rPr>
                        <a:t>Ashwood - Chadstone</a:t>
                      </a:r>
                    </a:p>
                  </a:txBody>
                  <a:tcPr marL="9525" marR="9525" marT="9525" marB="0" anchor="b">
                    <a:lnL>
                      <a:noFill/>
                    </a:lnL>
                    <a:lnR>
                      <a:noFill/>
                    </a:lnR>
                    <a:lnT>
                      <a:noFill/>
                    </a:lnT>
                    <a:lnB>
                      <a:noFill/>
                    </a:lnB>
                  </a:tcPr>
                </a:tc>
                <a:extLst>
                  <a:ext uri="{0D108BD9-81ED-4DB2-BD59-A6C34878D82A}">
                    <a16:rowId xmlns:a16="http://schemas.microsoft.com/office/drawing/2014/main" val="74764020"/>
                  </a:ext>
                </a:extLst>
              </a:tr>
              <a:tr h="203200">
                <a:tc>
                  <a:txBody>
                    <a:bodyPr/>
                    <a:lstStyle/>
                    <a:p>
                      <a:pPr algn="l" fontAlgn="b"/>
                      <a:r>
                        <a:rPr lang="en-AU" sz="1200" b="0" i="0" u="none" strike="noStrike">
                          <a:solidFill>
                            <a:srgbClr val="000000"/>
                          </a:solidFill>
                          <a:effectLst/>
                          <a:latin typeface="Calibri" panose="020F0502020204030204" pitchFamily="34" charset="0"/>
                        </a:rPr>
                        <a:t>Glen Waverley - East</a:t>
                      </a:r>
                    </a:p>
                  </a:txBody>
                  <a:tcPr marL="9525" marR="9525" marT="9525" marB="0" anchor="b">
                    <a:lnL>
                      <a:noFill/>
                    </a:lnL>
                    <a:lnR>
                      <a:noFill/>
                    </a:lnR>
                    <a:lnT>
                      <a:noFill/>
                    </a:lnT>
                    <a:lnB>
                      <a:noFill/>
                    </a:lnB>
                  </a:tcPr>
                </a:tc>
                <a:extLst>
                  <a:ext uri="{0D108BD9-81ED-4DB2-BD59-A6C34878D82A}">
                    <a16:rowId xmlns:a16="http://schemas.microsoft.com/office/drawing/2014/main" val="694689304"/>
                  </a:ext>
                </a:extLst>
              </a:tr>
              <a:tr h="203200">
                <a:tc>
                  <a:txBody>
                    <a:bodyPr/>
                    <a:lstStyle/>
                    <a:p>
                      <a:pPr algn="l" fontAlgn="b"/>
                      <a:r>
                        <a:rPr lang="en-AU" sz="1200" b="0" i="0" u="none" strike="noStrike">
                          <a:solidFill>
                            <a:srgbClr val="000000"/>
                          </a:solidFill>
                          <a:effectLst/>
                          <a:latin typeface="Calibri" panose="020F0502020204030204" pitchFamily="34" charset="0"/>
                        </a:rPr>
                        <a:t>Glen Waverley - West</a:t>
                      </a:r>
                    </a:p>
                  </a:txBody>
                  <a:tcPr marL="9525" marR="9525" marT="9525" marB="0" anchor="b">
                    <a:lnL>
                      <a:noFill/>
                    </a:lnL>
                    <a:lnR>
                      <a:noFill/>
                    </a:lnR>
                    <a:lnT>
                      <a:noFill/>
                    </a:lnT>
                    <a:lnB>
                      <a:noFill/>
                    </a:lnB>
                  </a:tcPr>
                </a:tc>
                <a:extLst>
                  <a:ext uri="{0D108BD9-81ED-4DB2-BD59-A6C34878D82A}">
                    <a16:rowId xmlns:a16="http://schemas.microsoft.com/office/drawing/2014/main" val="1193990311"/>
                  </a:ext>
                </a:extLst>
              </a:tr>
              <a:tr h="203200">
                <a:tc>
                  <a:txBody>
                    <a:bodyPr/>
                    <a:lstStyle/>
                    <a:p>
                      <a:pPr algn="l" fontAlgn="b"/>
                      <a:r>
                        <a:rPr lang="en-AU" sz="1200" b="0" i="0" u="none" strike="noStrike" dirty="0">
                          <a:solidFill>
                            <a:srgbClr val="000000"/>
                          </a:solidFill>
                          <a:effectLst/>
                          <a:latin typeface="Calibri" panose="020F0502020204030204" pitchFamily="34" charset="0"/>
                        </a:rPr>
                        <a:t>Mount Waverley - South</a:t>
                      </a:r>
                    </a:p>
                  </a:txBody>
                  <a:tcPr marL="9525" marR="9525" marT="9525" marB="0" anchor="b">
                    <a:lnL>
                      <a:noFill/>
                    </a:lnL>
                    <a:lnR>
                      <a:noFill/>
                    </a:lnR>
                    <a:lnT>
                      <a:noFill/>
                    </a:lnT>
                    <a:lnB>
                      <a:noFill/>
                    </a:lnB>
                  </a:tcPr>
                </a:tc>
                <a:extLst>
                  <a:ext uri="{0D108BD9-81ED-4DB2-BD59-A6C34878D82A}">
                    <a16:rowId xmlns:a16="http://schemas.microsoft.com/office/drawing/2014/main" val="1332321693"/>
                  </a:ext>
                </a:extLst>
              </a:tr>
            </a:tbl>
          </a:graphicData>
        </a:graphic>
      </p:graphicFrame>
      <p:graphicFrame>
        <p:nvGraphicFramePr>
          <p:cNvPr id="24" name="Table 23">
            <a:extLst>
              <a:ext uri="{FF2B5EF4-FFF2-40B4-BE49-F238E27FC236}">
                <a16:creationId xmlns:a16="http://schemas.microsoft.com/office/drawing/2014/main" id="{F520F593-306B-FE40-B4B5-FF8995859C20}"/>
              </a:ext>
            </a:extLst>
          </p:cNvPr>
          <p:cNvGraphicFramePr>
            <a:graphicFrameLocks noGrp="1"/>
          </p:cNvGraphicFramePr>
          <p:nvPr>
            <p:extLst>
              <p:ext uri="{D42A27DB-BD31-4B8C-83A1-F6EECF244321}">
                <p14:modId xmlns:p14="http://schemas.microsoft.com/office/powerpoint/2010/main" val="4059150289"/>
              </p:ext>
            </p:extLst>
          </p:nvPr>
        </p:nvGraphicFramePr>
        <p:xfrm>
          <a:off x="9243804" y="3388992"/>
          <a:ext cx="2794000" cy="203200"/>
        </p:xfrm>
        <a:graphic>
          <a:graphicData uri="http://schemas.openxmlformats.org/drawingml/2006/table">
            <a:tbl>
              <a:tblPr/>
              <a:tblGrid>
                <a:gridCol w="2794000">
                  <a:extLst>
                    <a:ext uri="{9D8B030D-6E8A-4147-A177-3AD203B41FA5}">
                      <a16:colId xmlns:a16="http://schemas.microsoft.com/office/drawing/2014/main" val="309588479"/>
                    </a:ext>
                  </a:extLst>
                </a:gridCol>
              </a:tblGrid>
              <a:tr h="203200">
                <a:tc>
                  <a:txBody>
                    <a:bodyPr/>
                    <a:lstStyle/>
                    <a:p>
                      <a:pPr algn="l" fontAlgn="b"/>
                      <a:r>
                        <a:rPr lang="en-AU" sz="1200" b="0" i="0" u="none" strike="noStrike" dirty="0">
                          <a:solidFill>
                            <a:srgbClr val="000000"/>
                          </a:solidFill>
                          <a:effectLst/>
                          <a:latin typeface="Calibri" panose="020F0502020204030204" pitchFamily="34" charset="0"/>
                        </a:rPr>
                        <a:t>Surfers Paradise</a:t>
                      </a:r>
                    </a:p>
                  </a:txBody>
                  <a:tcPr marL="9525" marR="9525" marT="9525" marB="0" anchor="b">
                    <a:lnL>
                      <a:noFill/>
                    </a:lnL>
                    <a:lnR>
                      <a:noFill/>
                    </a:lnR>
                    <a:lnT>
                      <a:noFill/>
                    </a:lnT>
                    <a:lnB>
                      <a:noFill/>
                    </a:lnB>
                  </a:tcPr>
                </a:tc>
                <a:extLst>
                  <a:ext uri="{0D108BD9-81ED-4DB2-BD59-A6C34878D82A}">
                    <a16:rowId xmlns:a16="http://schemas.microsoft.com/office/drawing/2014/main" val="2957790533"/>
                  </a:ext>
                </a:extLst>
              </a:tr>
            </a:tbl>
          </a:graphicData>
        </a:graphic>
      </p:graphicFrame>
      <p:graphicFrame>
        <p:nvGraphicFramePr>
          <p:cNvPr id="25" name="Table 24">
            <a:extLst>
              <a:ext uri="{FF2B5EF4-FFF2-40B4-BE49-F238E27FC236}">
                <a16:creationId xmlns:a16="http://schemas.microsoft.com/office/drawing/2014/main" id="{4984A9EA-55CC-9247-861D-132724ED88F4}"/>
              </a:ext>
            </a:extLst>
          </p:cNvPr>
          <p:cNvGraphicFramePr>
            <a:graphicFrameLocks noGrp="1"/>
          </p:cNvGraphicFramePr>
          <p:nvPr>
            <p:extLst>
              <p:ext uri="{D42A27DB-BD31-4B8C-83A1-F6EECF244321}">
                <p14:modId xmlns:p14="http://schemas.microsoft.com/office/powerpoint/2010/main" val="2999686426"/>
              </p:ext>
            </p:extLst>
          </p:nvPr>
        </p:nvGraphicFramePr>
        <p:xfrm>
          <a:off x="9242562" y="3925537"/>
          <a:ext cx="2794000" cy="406400"/>
        </p:xfrm>
        <a:graphic>
          <a:graphicData uri="http://schemas.openxmlformats.org/drawingml/2006/table">
            <a:tbl>
              <a:tblPr/>
              <a:tblGrid>
                <a:gridCol w="2794000">
                  <a:extLst>
                    <a:ext uri="{9D8B030D-6E8A-4147-A177-3AD203B41FA5}">
                      <a16:colId xmlns:a16="http://schemas.microsoft.com/office/drawing/2014/main" val="507596703"/>
                    </a:ext>
                  </a:extLst>
                </a:gridCol>
              </a:tblGrid>
              <a:tr h="203200">
                <a:tc>
                  <a:txBody>
                    <a:bodyPr/>
                    <a:lstStyle/>
                    <a:p>
                      <a:pPr algn="l" fontAlgn="b"/>
                      <a:r>
                        <a:rPr lang="en-AU" sz="1200" b="0" i="0" u="none" strike="noStrike">
                          <a:solidFill>
                            <a:srgbClr val="000000"/>
                          </a:solidFill>
                          <a:effectLst/>
                          <a:latin typeface="Calibri" panose="020F0502020204030204" pitchFamily="34" charset="0"/>
                        </a:rPr>
                        <a:t>Nedlands - Dalkeith - Crawley</a:t>
                      </a:r>
                    </a:p>
                  </a:txBody>
                  <a:tcPr marL="9525" marR="9525" marT="9525" marB="0" anchor="b">
                    <a:lnL>
                      <a:noFill/>
                    </a:lnL>
                    <a:lnR>
                      <a:noFill/>
                    </a:lnR>
                    <a:lnT>
                      <a:noFill/>
                    </a:lnT>
                    <a:lnB>
                      <a:noFill/>
                    </a:lnB>
                  </a:tcPr>
                </a:tc>
                <a:extLst>
                  <a:ext uri="{0D108BD9-81ED-4DB2-BD59-A6C34878D82A}">
                    <a16:rowId xmlns:a16="http://schemas.microsoft.com/office/drawing/2014/main" val="4140184176"/>
                  </a:ext>
                </a:extLst>
              </a:tr>
              <a:tr h="203200">
                <a:tc>
                  <a:txBody>
                    <a:bodyPr/>
                    <a:lstStyle/>
                    <a:p>
                      <a:pPr algn="l" fontAlgn="b"/>
                      <a:r>
                        <a:rPr lang="en-AU" sz="1200" b="0" i="0" u="none" strike="noStrike" dirty="0">
                          <a:solidFill>
                            <a:srgbClr val="000000"/>
                          </a:solidFill>
                          <a:effectLst/>
                          <a:latin typeface="Calibri" panose="020F0502020204030204" pitchFamily="34" charset="0"/>
                        </a:rPr>
                        <a:t>Wembley - West Leederville - Glendalough</a:t>
                      </a:r>
                    </a:p>
                  </a:txBody>
                  <a:tcPr marL="9525" marR="9525" marT="9525" marB="0" anchor="b">
                    <a:lnL>
                      <a:noFill/>
                    </a:lnL>
                    <a:lnR>
                      <a:noFill/>
                    </a:lnR>
                    <a:lnT>
                      <a:noFill/>
                    </a:lnT>
                    <a:lnB>
                      <a:noFill/>
                    </a:lnB>
                  </a:tcPr>
                </a:tc>
                <a:extLst>
                  <a:ext uri="{0D108BD9-81ED-4DB2-BD59-A6C34878D82A}">
                    <a16:rowId xmlns:a16="http://schemas.microsoft.com/office/drawing/2014/main" val="4046154022"/>
                  </a:ext>
                </a:extLst>
              </a:tr>
            </a:tbl>
          </a:graphicData>
        </a:graphic>
      </p:graphicFrame>
      <p:sp>
        <p:nvSpPr>
          <p:cNvPr id="26" name="Rectangle 25">
            <a:extLst>
              <a:ext uri="{FF2B5EF4-FFF2-40B4-BE49-F238E27FC236}">
                <a16:creationId xmlns:a16="http://schemas.microsoft.com/office/drawing/2014/main" id="{57CAB124-9034-D546-9E10-9B1DC4978691}"/>
              </a:ext>
            </a:extLst>
          </p:cNvPr>
          <p:cNvSpPr/>
          <p:nvPr/>
        </p:nvSpPr>
        <p:spPr>
          <a:xfrm>
            <a:off x="7431753" y="1129297"/>
            <a:ext cx="764825" cy="307777"/>
          </a:xfrm>
          <a:prstGeom prst="rect">
            <a:avLst/>
          </a:prstGeom>
        </p:spPr>
        <p:txBody>
          <a:bodyPr wrap="none">
            <a:spAutoFit/>
          </a:bodyPr>
          <a:lstStyle/>
          <a:p>
            <a:r>
              <a:rPr lang="en-US" sz="1400" b="1" dirty="0"/>
              <a:t>Victoria</a:t>
            </a:r>
          </a:p>
        </p:txBody>
      </p:sp>
      <p:sp>
        <p:nvSpPr>
          <p:cNvPr id="27" name="Rectangle 26">
            <a:extLst>
              <a:ext uri="{FF2B5EF4-FFF2-40B4-BE49-F238E27FC236}">
                <a16:creationId xmlns:a16="http://schemas.microsoft.com/office/drawing/2014/main" id="{155DF0C4-3DAB-D84D-B20D-466C3D9BFE21}"/>
              </a:ext>
            </a:extLst>
          </p:cNvPr>
          <p:cNvSpPr/>
          <p:nvPr/>
        </p:nvSpPr>
        <p:spPr>
          <a:xfrm>
            <a:off x="9158493" y="3152607"/>
            <a:ext cx="1077539" cy="307777"/>
          </a:xfrm>
          <a:prstGeom prst="rect">
            <a:avLst/>
          </a:prstGeom>
        </p:spPr>
        <p:txBody>
          <a:bodyPr wrap="none">
            <a:spAutoFit/>
          </a:bodyPr>
          <a:lstStyle/>
          <a:p>
            <a:r>
              <a:rPr lang="en-US" sz="1400" b="1" dirty="0"/>
              <a:t>Queensland</a:t>
            </a:r>
          </a:p>
        </p:txBody>
      </p:sp>
      <p:sp>
        <p:nvSpPr>
          <p:cNvPr id="28" name="Rectangle 27">
            <a:extLst>
              <a:ext uri="{FF2B5EF4-FFF2-40B4-BE49-F238E27FC236}">
                <a16:creationId xmlns:a16="http://schemas.microsoft.com/office/drawing/2014/main" id="{CB9218FA-D8FD-FD4C-B151-4E74C35A3079}"/>
              </a:ext>
            </a:extLst>
          </p:cNvPr>
          <p:cNvSpPr/>
          <p:nvPr/>
        </p:nvSpPr>
        <p:spPr>
          <a:xfrm>
            <a:off x="9158493" y="3674688"/>
            <a:ext cx="1516249" cy="307777"/>
          </a:xfrm>
          <a:prstGeom prst="rect">
            <a:avLst/>
          </a:prstGeom>
        </p:spPr>
        <p:txBody>
          <a:bodyPr wrap="none">
            <a:spAutoFit/>
          </a:bodyPr>
          <a:lstStyle/>
          <a:p>
            <a:r>
              <a:rPr lang="en-US" sz="1400" b="1" dirty="0"/>
              <a:t>Western Australia</a:t>
            </a:r>
          </a:p>
        </p:txBody>
      </p:sp>
    </p:spTree>
    <p:extLst>
      <p:ext uri="{BB962C8B-B14F-4D97-AF65-F5344CB8AC3E}">
        <p14:creationId xmlns:p14="http://schemas.microsoft.com/office/powerpoint/2010/main" val="2411842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9689A3F-F5D8-3F48-BDC5-2D11F2DC92EB}"/>
              </a:ext>
            </a:extLst>
          </p:cNvPr>
          <p:cNvSpPr txBox="1"/>
          <p:nvPr/>
        </p:nvSpPr>
        <p:spPr>
          <a:xfrm>
            <a:off x="7921126" y="845298"/>
            <a:ext cx="3585073" cy="507832"/>
          </a:xfrm>
          <a:prstGeom prst="rect">
            <a:avLst/>
          </a:prstGeom>
          <a:noFill/>
        </p:spPr>
        <p:txBody>
          <a:bodyPr wrap="none" rtlCol="0">
            <a:noAutofit/>
          </a:bodyPr>
          <a:lstStyle/>
          <a:p>
            <a:r>
              <a:rPr lang="en-US" sz="2400" b="1" dirty="0">
                <a:solidFill>
                  <a:schemeClr val="accent1">
                    <a:lumMod val="50000"/>
                  </a:schemeClr>
                </a:solidFill>
                <a:ea typeface="Apple SD Gothic Neo ExtraBold" panose="02000300000000000000" pitchFamily="2" charset="-127"/>
              </a:rPr>
              <a:t>Findings</a:t>
            </a:r>
            <a:endParaRPr lang="en-US" sz="2800" b="1" dirty="0">
              <a:solidFill>
                <a:schemeClr val="accent1">
                  <a:lumMod val="50000"/>
                </a:schemeClr>
              </a:solidFill>
              <a:ea typeface="Apple SD Gothic Neo ExtraBold" panose="02000300000000000000" pitchFamily="2" charset="-127"/>
            </a:endParaRPr>
          </a:p>
        </p:txBody>
      </p:sp>
      <p:sp>
        <p:nvSpPr>
          <p:cNvPr id="5" name="TextBox 4">
            <a:extLst>
              <a:ext uri="{FF2B5EF4-FFF2-40B4-BE49-F238E27FC236}">
                <a16:creationId xmlns:a16="http://schemas.microsoft.com/office/drawing/2014/main" id="{591D63DD-4850-9943-BD68-C284576531B3}"/>
              </a:ext>
            </a:extLst>
          </p:cNvPr>
          <p:cNvSpPr txBox="1"/>
          <p:nvPr/>
        </p:nvSpPr>
        <p:spPr>
          <a:xfrm>
            <a:off x="351884" y="215316"/>
            <a:ext cx="9194887"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Areas Characteristics Based on Categorical Data and Clustering Results … [3] </a:t>
            </a:r>
          </a:p>
        </p:txBody>
      </p:sp>
      <p:sp>
        <p:nvSpPr>
          <p:cNvPr id="6" name="Rectangle 5">
            <a:extLst>
              <a:ext uri="{FF2B5EF4-FFF2-40B4-BE49-F238E27FC236}">
                <a16:creationId xmlns:a16="http://schemas.microsoft.com/office/drawing/2014/main" id="{56C204C7-7D65-5F4C-9E84-BD068AF1C3DD}"/>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8FCC055-59F9-8943-BBD3-7DB4EA9BE253}"/>
              </a:ext>
            </a:extLst>
          </p:cNvPr>
          <p:cNvGrpSpPr/>
          <p:nvPr/>
        </p:nvGrpSpPr>
        <p:grpSpPr>
          <a:xfrm>
            <a:off x="238652" y="795774"/>
            <a:ext cx="7115715" cy="646332"/>
            <a:chOff x="351885" y="832842"/>
            <a:chExt cx="2562093" cy="646332"/>
          </a:xfrm>
        </p:grpSpPr>
        <p:sp>
          <p:nvSpPr>
            <p:cNvPr id="8" name="Rectangle 7">
              <a:extLst>
                <a:ext uri="{FF2B5EF4-FFF2-40B4-BE49-F238E27FC236}">
                  <a16:creationId xmlns:a16="http://schemas.microsoft.com/office/drawing/2014/main" id="{9DEF1D47-EB30-FF4F-84DE-B657EB3E2C78}"/>
                </a:ext>
              </a:extLst>
            </p:cNvPr>
            <p:cNvSpPr/>
            <p:nvPr/>
          </p:nvSpPr>
          <p:spPr>
            <a:xfrm>
              <a:off x="392655" y="832842"/>
              <a:ext cx="2521323" cy="338554"/>
            </a:xfrm>
            <a:prstGeom prst="rect">
              <a:avLst/>
            </a:prstGeom>
          </p:spPr>
          <p:txBody>
            <a:bodyPr wrap="square">
              <a:spAutoFit/>
            </a:bodyPr>
            <a:lstStyle/>
            <a:p>
              <a:r>
                <a:rPr lang="en-US" sz="1600" b="1" dirty="0">
                  <a:solidFill>
                    <a:srgbClr val="002060"/>
                  </a:solidFill>
                </a:rPr>
                <a:t>Cluster 4 : High Positive Features </a:t>
              </a:r>
              <a:endParaRPr lang="en-US" sz="1200" b="1" dirty="0">
                <a:solidFill>
                  <a:srgbClr val="002060"/>
                </a:solidFill>
              </a:endParaRPr>
            </a:p>
          </p:txBody>
        </p:sp>
        <p:sp>
          <p:nvSpPr>
            <p:cNvPr id="9" name="Rectangle 8">
              <a:extLst>
                <a:ext uri="{FF2B5EF4-FFF2-40B4-BE49-F238E27FC236}">
                  <a16:creationId xmlns:a16="http://schemas.microsoft.com/office/drawing/2014/main" id="{5D18417A-E806-CD44-8E9C-FBE6CC1E2801}"/>
                </a:ext>
              </a:extLst>
            </p:cNvPr>
            <p:cNvSpPr/>
            <p:nvPr/>
          </p:nvSpPr>
          <p:spPr>
            <a:xfrm>
              <a:off x="351885" y="1171397"/>
              <a:ext cx="2532830" cy="307777"/>
            </a:xfrm>
            <a:prstGeom prst="rect">
              <a:avLst/>
            </a:prstGeom>
          </p:spPr>
          <p:txBody>
            <a:bodyPr wrap="square">
              <a:spAutoFit/>
            </a:bodyPr>
            <a:lstStyle/>
            <a:p>
              <a:pPr marL="96838" indent="-96838" fontAlgn="ctr"/>
              <a:endParaRPr lang="en-AU" sz="1400" dirty="0"/>
            </a:p>
          </p:txBody>
        </p:sp>
        <p:cxnSp>
          <p:nvCxnSpPr>
            <p:cNvPr id="10" name="Straight Connector 9">
              <a:extLst>
                <a:ext uri="{FF2B5EF4-FFF2-40B4-BE49-F238E27FC236}">
                  <a16:creationId xmlns:a16="http://schemas.microsoft.com/office/drawing/2014/main" id="{D9EDA583-2357-0244-87F4-D1F5B905EFA3}"/>
                </a:ext>
              </a:extLst>
            </p:cNvPr>
            <p:cNvCxnSpPr>
              <a:cxnSpLocks/>
            </p:cNvCxnSpPr>
            <p:nvPr/>
          </p:nvCxnSpPr>
          <p:spPr>
            <a:xfrm>
              <a:off x="417552" y="1171397"/>
              <a:ext cx="231510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8356F8CC-7358-634A-A235-51E5F05F64DD}"/>
              </a:ext>
            </a:extLst>
          </p:cNvPr>
          <p:cNvGraphicFramePr>
            <a:graphicFrameLocks noGrp="1"/>
          </p:cNvGraphicFramePr>
          <p:nvPr>
            <p:extLst>
              <p:ext uri="{D42A27DB-BD31-4B8C-83A1-F6EECF244321}">
                <p14:modId xmlns:p14="http://schemas.microsoft.com/office/powerpoint/2010/main" val="646332900"/>
              </p:ext>
            </p:extLst>
          </p:nvPr>
        </p:nvGraphicFramePr>
        <p:xfrm>
          <a:off x="438977" y="1421396"/>
          <a:ext cx="2136818" cy="5324620"/>
        </p:xfrm>
        <a:graphic>
          <a:graphicData uri="http://schemas.openxmlformats.org/drawingml/2006/table">
            <a:tbl>
              <a:tblPr/>
              <a:tblGrid>
                <a:gridCol w="2136818">
                  <a:extLst>
                    <a:ext uri="{9D8B030D-6E8A-4147-A177-3AD203B41FA5}">
                      <a16:colId xmlns:a16="http://schemas.microsoft.com/office/drawing/2014/main" val="3987860291"/>
                    </a:ext>
                  </a:extLst>
                </a:gridCol>
              </a:tblGrid>
              <a:tr h="155405">
                <a:tc>
                  <a:txBody>
                    <a:bodyPr/>
                    <a:lstStyle/>
                    <a:p>
                      <a:pPr algn="l" fontAlgn="b"/>
                      <a:r>
                        <a:rPr lang="en-AU" sz="1200" b="0" i="0" u="none" strike="noStrike">
                          <a:solidFill>
                            <a:srgbClr val="000000"/>
                          </a:solidFill>
                          <a:effectLst/>
                          <a:latin typeface="Calibri" panose="020F0502020204030204" pitchFamily="34" charset="0"/>
                        </a:rPr>
                        <a:t>Blacktown (East) - Kings Park</a:t>
                      </a:r>
                    </a:p>
                  </a:txBody>
                  <a:tcPr marL="7285" marR="7285" marT="7285" marB="0" anchor="b">
                    <a:lnL>
                      <a:noFill/>
                    </a:lnL>
                    <a:lnR>
                      <a:noFill/>
                    </a:lnR>
                    <a:lnT>
                      <a:noFill/>
                    </a:lnT>
                    <a:lnB>
                      <a:noFill/>
                    </a:lnB>
                  </a:tcPr>
                </a:tc>
                <a:extLst>
                  <a:ext uri="{0D108BD9-81ED-4DB2-BD59-A6C34878D82A}">
                    <a16:rowId xmlns:a16="http://schemas.microsoft.com/office/drawing/2014/main" val="2196833630"/>
                  </a:ext>
                </a:extLst>
              </a:tr>
              <a:tr h="155405">
                <a:tc>
                  <a:txBody>
                    <a:bodyPr/>
                    <a:lstStyle/>
                    <a:p>
                      <a:pPr algn="l" fontAlgn="b"/>
                      <a:r>
                        <a:rPr lang="en-AU" sz="1200" b="0" i="0" u="none" strike="noStrike">
                          <a:solidFill>
                            <a:srgbClr val="000000"/>
                          </a:solidFill>
                          <a:effectLst/>
                          <a:latin typeface="Calibri" panose="020F0502020204030204" pitchFamily="34" charset="0"/>
                        </a:rPr>
                        <a:t>Blacktown (North) - Marayong</a:t>
                      </a:r>
                    </a:p>
                  </a:txBody>
                  <a:tcPr marL="7285" marR="7285" marT="7285" marB="0" anchor="b">
                    <a:lnL>
                      <a:noFill/>
                    </a:lnL>
                    <a:lnR>
                      <a:noFill/>
                    </a:lnR>
                    <a:lnT>
                      <a:noFill/>
                    </a:lnT>
                    <a:lnB>
                      <a:noFill/>
                    </a:lnB>
                  </a:tcPr>
                </a:tc>
                <a:extLst>
                  <a:ext uri="{0D108BD9-81ED-4DB2-BD59-A6C34878D82A}">
                    <a16:rowId xmlns:a16="http://schemas.microsoft.com/office/drawing/2014/main" val="1287296376"/>
                  </a:ext>
                </a:extLst>
              </a:tr>
              <a:tr h="155405">
                <a:tc>
                  <a:txBody>
                    <a:bodyPr/>
                    <a:lstStyle/>
                    <a:p>
                      <a:pPr algn="l" fontAlgn="b"/>
                      <a:r>
                        <a:rPr lang="en-AU" sz="1200" b="0" i="0" u="none" strike="noStrike">
                          <a:solidFill>
                            <a:srgbClr val="000000"/>
                          </a:solidFill>
                          <a:effectLst/>
                          <a:latin typeface="Calibri" panose="020F0502020204030204" pitchFamily="34" charset="0"/>
                        </a:rPr>
                        <a:t>Doonside - Woodcroft</a:t>
                      </a:r>
                    </a:p>
                  </a:txBody>
                  <a:tcPr marL="7285" marR="7285" marT="7285" marB="0" anchor="b">
                    <a:lnL>
                      <a:noFill/>
                    </a:lnL>
                    <a:lnR>
                      <a:noFill/>
                    </a:lnR>
                    <a:lnT>
                      <a:noFill/>
                    </a:lnT>
                    <a:lnB>
                      <a:noFill/>
                    </a:lnB>
                  </a:tcPr>
                </a:tc>
                <a:extLst>
                  <a:ext uri="{0D108BD9-81ED-4DB2-BD59-A6C34878D82A}">
                    <a16:rowId xmlns:a16="http://schemas.microsoft.com/office/drawing/2014/main" val="26545390"/>
                  </a:ext>
                </a:extLst>
              </a:tr>
              <a:tr h="155405">
                <a:tc>
                  <a:txBody>
                    <a:bodyPr/>
                    <a:lstStyle/>
                    <a:p>
                      <a:pPr algn="l" fontAlgn="b"/>
                      <a:r>
                        <a:rPr lang="en-AU" sz="1200" b="0" i="0" u="none" strike="noStrike">
                          <a:solidFill>
                            <a:srgbClr val="000000"/>
                          </a:solidFill>
                          <a:effectLst/>
                          <a:latin typeface="Calibri" panose="020F0502020204030204" pitchFamily="34" charset="0"/>
                        </a:rPr>
                        <a:t>Seven Hills - Toongabbie</a:t>
                      </a:r>
                    </a:p>
                  </a:txBody>
                  <a:tcPr marL="7285" marR="7285" marT="7285" marB="0" anchor="b">
                    <a:lnL>
                      <a:noFill/>
                    </a:lnL>
                    <a:lnR>
                      <a:noFill/>
                    </a:lnR>
                    <a:lnT>
                      <a:noFill/>
                    </a:lnT>
                    <a:lnB>
                      <a:noFill/>
                    </a:lnB>
                  </a:tcPr>
                </a:tc>
                <a:extLst>
                  <a:ext uri="{0D108BD9-81ED-4DB2-BD59-A6C34878D82A}">
                    <a16:rowId xmlns:a16="http://schemas.microsoft.com/office/drawing/2014/main" val="2047970354"/>
                  </a:ext>
                </a:extLst>
              </a:tr>
              <a:tr h="155405">
                <a:tc>
                  <a:txBody>
                    <a:bodyPr/>
                    <a:lstStyle/>
                    <a:p>
                      <a:pPr algn="l" fontAlgn="b"/>
                      <a:r>
                        <a:rPr lang="en-AU" sz="1200" b="0" i="0" u="none" strike="noStrike">
                          <a:solidFill>
                            <a:srgbClr val="000000"/>
                          </a:solidFill>
                          <a:effectLst/>
                          <a:latin typeface="Calibri" panose="020F0502020204030204" pitchFamily="34" charset="0"/>
                        </a:rPr>
                        <a:t>Parklea - Kellyville Ridge</a:t>
                      </a:r>
                    </a:p>
                  </a:txBody>
                  <a:tcPr marL="7285" marR="7285" marT="7285" marB="0" anchor="b">
                    <a:lnL>
                      <a:noFill/>
                    </a:lnL>
                    <a:lnR>
                      <a:noFill/>
                    </a:lnR>
                    <a:lnT>
                      <a:noFill/>
                    </a:lnT>
                    <a:lnB>
                      <a:noFill/>
                    </a:lnB>
                  </a:tcPr>
                </a:tc>
                <a:extLst>
                  <a:ext uri="{0D108BD9-81ED-4DB2-BD59-A6C34878D82A}">
                    <a16:rowId xmlns:a16="http://schemas.microsoft.com/office/drawing/2014/main" val="432398188"/>
                  </a:ext>
                </a:extLst>
              </a:tr>
              <a:tr h="155405">
                <a:tc>
                  <a:txBody>
                    <a:bodyPr/>
                    <a:lstStyle/>
                    <a:p>
                      <a:pPr algn="l" fontAlgn="b"/>
                      <a:r>
                        <a:rPr lang="en-AU" sz="1200" b="0" i="0" u="none" strike="noStrike">
                          <a:solidFill>
                            <a:srgbClr val="000000"/>
                          </a:solidFill>
                          <a:effectLst/>
                          <a:latin typeface="Calibri" panose="020F0502020204030204" pitchFamily="34" charset="0"/>
                        </a:rPr>
                        <a:t>Quakers Hill</a:t>
                      </a:r>
                    </a:p>
                  </a:txBody>
                  <a:tcPr marL="7285" marR="7285" marT="7285" marB="0" anchor="b">
                    <a:lnL>
                      <a:noFill/>
                    </a:lnL>
                    <a:lnR>
                      <a:noFill/>
                    </a:lnR>
                    <a:lnT>
                      <a:noFill/>
                    </a:lnT>
                    <a:lnB>
                      <a:noFill/>
                    </a:lnB>
                  </a:tcPr>
                </a:tc>
                <a:extLst>
                  <a:ext uri="{0D108BD9-81ED-4DB2-BD59-A6C34878D82A}">
                    <a16:rowId xmlns:a16="http://schemas.microsoft.com/office/drawing/2014/main" val="1660160451"/>
                  </a:ext>
                </a:extLst>
              </a:tr>
              <a:tr h="155405">
                <a:tc>
                  <a:txBody>
                    <a:bodyPr/>
                    <a:lstStyle/>
                    <a:p>
                      <a:pPr algn="l" fontAlgn="b"/>
                      <a:r>
                        <a:rPr lang="en-AU" sz="1200" b="0" i="0" u="none" strike="noStrike">
                          <a:solidFill>
                            <a:srgbClr val="000000"/>
                          </a:solidFill>
                          <a:effectLst/>
                          <a:latin typeface="Calibri" panose="020F0502020204030204" pitchFamily="34" charset="0"/>
                        </a:rPr>
                        <a:t>Hassall Grove - Plumpton</a:t>
                      </a:r>
                    </a:p>
                  </a:txBody>
                  <a:tcPr marL="7285" marR="7285" marT="7285" marB="0" anchor="b">
                    <a:lnL>
                      <a:noFill/>
                    </a:lnL>
                    <a:lnR>
                      <a:noFill/>
                    </a:lnR>
                    <a:lnT>
                      <a:noFill/>
                    </a:lnT>
                    <a:lnB>
                      <a:noFill/>
                    </a:lnB>
                  </a:tcPr>
                </a:tc>
                <a:extLst>
                  <a:ext uri="{0D108BD9-81ED-4DB2-BD59-A6C34878D82A}">
                    <a16:rowId xmlns:a16="http://schemas.microsoft.com/office/drawing/2014/main" val="238780167"/>
                  </a:ext>
                </a:extLst>
              </a:tr>
              <a:tr h="155405">
                <a:tc>
                  <a:txBody>
                    <a:bodyPr/>
                    <a:lstStyle/>
                    <a:p>
                      <a:pPr algn="l" fontAlgn="b"/>
                      <a:r>
                        <a:rPr lang="en-AU" sz="1200" b="0" i="0" u="none" strike="noStrike">
                          <a:solidFill>
                            <a:srgbClr val="000000"/>
                          </a:solidFill>
                          <a:effectLst/>
                          <a:latin typeface="Calibri" panose="020F0502020204030204" pitchFamily="34" charset="0"/>
                        </a:rPr>
                        <a:t>Lethbridge Park - Tregear</a:t>
                      </a:r>
                    </a:p>
                  </a:txBody>
                  <a:tcPr marL="7285" marR="7285" marT="7285" marB="0" anchor="b">
                    <a:lnL>
                      <a:noFill/>
                    </a:lnL>
                    <a:lnR>
                      <a:noFill/>
                    </a:lnR>
                    <a:lnT>
                      <a:noFill/>
                    </a:lnT>
                    <a:lnB>
                      <a:noFill/>
                    </a:lnB>
                  </a:tcPr>
                </a:tc>
                <a:extLst>
                  <a:ext uri="{0D108BD9-81ED-4DB2-BD59-A6C34878D82A}">
                    <a16:rowId xmlns:a16="http://schemas.microsoft.com/office/drawing/2014/main" val="513462666"/>
                  </a:ext>
                </a:extLst>
              </a:tr>
              <a:tr h="155405">
                <a:tc>
                  <a:txBody>
                    <a:bodyPr/>
                    <a:lstStyle/>
                    <a:p>
                      <a:pPr algn="l" fontAlgn="b"/>
                      <a:r>
                        <a:rPr lang="en-AU" sz="1200" b="0" i="0" u="none" strike="noStrike">
                          <a:solidFill>
                            <a:srgbClr val="000000"/>
                          </a:solidFill>
                          <a:effectLst/>
                          <a:latin typeface="Calibri" panose="020F0502020204030204" pitchFamily="34" charset="0"/>
                        </a:rPr>
                        <a:t>Mount Druitt - Whalan</a:t>
                      </a:r>
                    </a:p>
                  </a:txBody>
                  <a:tcPr marL="7285" marR="7285" marT="7285" marB="0" anchor="b">
                    <a:lnL>
                      <a:noFill/>
                    </a:lnL>
                    <a:lnR>
                      <a:noFill/>
                    </a:lnR>
                    <a:lnT>
                      <a:noFill/>
                    </a:lnT>
                    <a:lnB>
                      <a:noFill/>
                    </a:lnB>
                  </a:tcPr>
                </a:tc>
                <a:extLst>
                  <a:ext uri="{0D108BD9-81ED-4DB2-BD59-A6C34878D82A}">
                    <a16:rowId xmlns:a16="http://schemas.microsoft.com/office/drawing/2014/main" val="3705614101"/>
                  </a:ext>
                </a:extLst>
              </a:tr>
              <a:tr h="155405">
                <a:tc>
                  <a:txBody>
                    <a:bodyPr/>
                    <a:lstStyle/>
                    <a:p>
                      <a:pPr algn="l" fontAlgn="b"/>
                      <a:r>
                        <a:rPr lang="en-AU" sz="1200" b="0" i="0" u="none" strike="noStrike">
                          <a:solidFill>
                            <a:srgbClr val="000000"/>
                          </a:solidFill>
                          <a:effectLst/>
                          <a:latin typeface="Calibri" panose="020F0502020204030204" pitchFamily="34" charset="0"/>
                        </a:rPr>
                        <a:t>Rooty Hill - Minchinbury</a:t>
                      </a:r>
                    </a:p>
                  </a:txBody>
                  <a:tcPr marL="7285" marR="7285" marT="7285" marB="0" anchor="b">
                    <a:lnL>
                      <a:noFill/>
                    </a:lnL>
                    <a:lnR>
                      <a:noFill/>
                    </a:lnR>
                    <a:lnT>
                      <a:noFill/>
                    </a:lnT>
                    <a:lnB>
                      <a:noFill/>
                    </a:lnB>
                  </a:tcPr>
                </a:tc>
                <a:extLst>
                  <a:ext uri="{0D108BD9-81ED-4DB2-BD59-A6C34878D82A}">
                    <a16:rowId xmlns:a16="http://schemas.microsoft.com/office/drawing/2014/main" val="89509398"/>
                  </a:ext>
                </a:extLst>
              </a:tr>
              <a:tr h="155405">
                <a:tc>
                  <a:txBody>
                    <a:bodyPr/>
                    <a:lstStyle/>
                    <a:p>
                      <a:pPr algn="l" fontAlgn="b"/>
                      <a:r>
                        <a:rPr lang="en-AU" sz="1200" b="0" i="0" u="none" strike="noStrike">
                          <a:solidFill>
                            <a:srgbClr val="000000"/>
                          </a:solidFill>
                          <a:effectLst/>
                          <a:latin typeface="Calibri" panose="020F0502020204030204" pitchFamily="34" charset="0"/>
                        </a:rPr>
                        <a:t>Canterbury (South) - Campsie</a:t>
                      </a:r>
                    </a:p>
                  </a:txBody>
                  <a:tcPr marL="7285" marR="7285" marT="7285" marB="0" anchor="b">
                    <a:lnL>
                      <a:noFill/>
                    </a:lnL>
                    <a:lnR>
                      <a:noFill/>
                    </a:lnR>
                    <a:lnT>
                      <a:noFill/>
                    </a:lnT>
                    <a:lnB>
                      <a:noFill/>
                    </a:lnB>
                  </a:tcPr>
                </a:tc>
                <a:extLst>
                  <a:ext uri="{0D108BD9-81ED-4DB2-BD59-A6C34878D82A}">
                    <a16:rowId xmlns:a16="http://schemas.microsoft.com/office/drawing/2014/main" val="209574051"/>
                  </a:ext>
                </a:extLst>
              </a:tr>
              <a:tr h="155405">
                <a:tc>
                  <a:txBody>
                    <a:bodyPr/>
                    <a:lstStyle/>
                    <a:p>
                      <a:pPr algn="l" fontAlgn="b"/>
                      <a:r>
                        <a:rPr lang="en-AU" sz="1200" b="0" i="0" u="none" strike="noStrike">
                          <a:solidFill>
                            <a:srgbClr val="000000"/>
                          </a:solidFill>
                          <a:effectLst/>
                          <a:latin typeface="Calibri" panose="020F0502020204030204" pitchFamily="34" charset="0"/>
                        </a:rPr>
                        <a:t>Campbelltown - Woodbine</a:t>
                      </a:r>
                    </a:p>
                  </a:txBody>
                  <a:tcPr marL="7285" marR="7285" marT="7285" marB="0" anchor="b">
                    <a:lnL>
                      <a:noFill/>
                    </a:lnL>
                    <a:lnR>
                      <a:noFill/>
                    </a:lnR>
                    <a:lnT>
                      <a:noFill/>
                    </a:lnT>
                    <a:lnB>
                      <a:noFill/>
                    </a:lnB>
                  </a:tcPr>
                </a:tc>
                <a:extLst>
                  <a:ext uri="{0D108BD9-81ED-4DB2-BD59-A6C34878D82A}">
                    <a16:rowId xmlns:a16="http://schemas.microsoft.com/office/drawing/2014/main" val="2120702778"/>
                  </a:ext>
                </a:extLst>
              </a:tr>
              <a:tr h="155405">
                <a:tc>
                  <a:txBody>
                    <a:bodyPr/>
                    <a:lstStyle/>
                    <a:p>
                      <a:pPr algn="l" fontAlgn="b"/>
                      <a:r>
                        <a:rPr lang="en-AU" sz="1200" b="0" i="0" u="none" strike="noStrike" dirty="0">
                          <a:solidFill>
                            <a:srgbClr val="000000"/>
                          </a:solidFill>
                          <a:effectLst/>
                          <a:latin typeface="Calibri" panose="020F0502020204030204" pitchFamily="34" charset="0"/>
                        </a:rPr>
                        <a:t>Claymore - Eagle Vale - Raby</a:t>
                      </a:r>
                    </a:p>
                  </a:txBody>
                  <a:tcPr marL="7285" marR="7285" marT="7285" marB="0" anchor="b">
                    <a:lnL>
                      <a:noFill/>
                    </a:lnL>
                    <a:lnR>
                      <a:noFill/>
                    </a:lnR>
                    <a:lnT>
                      <a:noFill/>
                    </a:lnT>
                    <a:lnB>
                      <a:noFill/>
                    </a:lnB>
                  </a:tcPr>
                </a:tc>
                <a:extLst>
                  <a:ext uri="{0D108BD9-81ED-4DB2-BD59-A6C34878D82A}">
                    <a16:rowId xmlns:a16="http://schemas.microsoft.com/office/drawing/2014/main" val="2370875919"/>
                  </a:ext>
                </a:extLst>
              </a:tr>
              <a:tr h="155405">
                <a:tc>
                  <a:txBody>
                    <a:bodyPr/>
                    <a:lstStyle/>
                    <a:p>
                      <a:pPr algn="l" fontAlgn="b"/>
                      <a:r>
                        <a:rPr lang="en-AU" sz="1200" b="0" i="0" u="none" strike="noStrike">
                          <a:solidFill>
                            <a:srgbClr val="000000"/>
                          </a:solidFill>
                          <a:effectLst/>
                          <a:latin typeface="Calibri" panose="020F0502020204030204" pitchFamily="34" charset="0"/>
                        </a:rPr>
                        <a:t>Macquarie Fields - Glenfield</a:t>
                      </a:r>
                    </a:p>
                  </a:txBody>
                  <a:tcPr marL="7285" marR="7285" marT="7285" marB="0" anchor="b">
                    <a:lnL>
                      <a:noFill/>
                    </a:lnL>
                    <a:lnR>
                      <a:noFill/>
                    </a:lnR>
                    <a:lnT>
                      <a:noFill/>
                    </a:lnT>
                    <a:lnB>
                      <a:noFill/>
                    </a:lnB>
                  </a:tcPr>
                </a:tc>
                <a:extLst>
                  <a:ext uri="{0D108BD9-81ED-4DB2-BD59-A6C34878D82A}">
                    <a16:rowId xmlns:a16="http://schemas.microsoft.com/office/drawing/2014/main" val="638178762"/>
                  </a:ext>
                </a:extLst>
              </a:tr>
              <a:tr h="155405">
                <a:tc>
                  <a:txBody>
                    <a:bodyPr/>
                    <a:lstStyle/>
                    <a:p>
                      <a:pPr algn="l" fontAlgn="b"/>
                      <a:r>
                        <a:rPr lang="en-AU" sz="1200" b="0" i="0" u="none" strike="noStrike">
                          <a:solidFill>
                            <a:srgbClr val="000000"/>
                          </a:solidFill>
                          <a:effectLst/>
                          <a:latin typeface="Calibri" panose="020F0502020204030204" pitchFamily="34" charset="0"/>
                        </a:rPr>
                        <a:t>Minto - St Andrews</a:t>
                      </a:r>
                    </a:p>
                  </a:txBody>
                  <a:tcPr marL="7285" marR="7285" marT="7285" marB="0" anchor="b">
                    <a:lnL>
                      <a:noFill/>
                    </a:lnL>
                    <a:lnR>
                      <a:noFill/>
                    </a:lnR>
                    <a:lnT>
                      <a:noFill/>
                    </a:lnT>
                    <a:lnB>
                      <a:noFill/>
                    </a:lnB>
                  </a:tcPr>
                </a:tc>
                <a:extLst>
                  <a:ext uri="{0D108BD9-81ED-4DB2-BD59-A6C34878D82A}">
                    <a16:rowId xmlns:a16="http://schemas.microsoft.com/office/drawing/2014/main" val="3642201739"/>
                  </a:ext>
                </a:extLst>
              </a:tr>
              <a:tr h="155405">
                <a:tc>
                  <a:txBody>
                    <a:bodyPr/>
                    <a:lstStyle/>
                    <a:p>
                      <a:pPr algn="l" fontAlgn="b"/>
                      <a:r>
                        <a:rPr lang="en-AU" sz="1200" b="0" i="0" u="none" strike="noStrike" dirty="0">
                          <a:solidFill>
                            <a:srgbClr val="000000"/>
                          </a:solidFill>
                          <a:effectLst/>
                          <a:latin typeface="Calibri" panose="020F0502020204030204" pitchFamily="34" charset="0"/>
                        </a:rPr>
                        <a:t>Rosemeadow - Glen Alpine</a:t>
                      </a:r>
                    </a:p>
                  </a:txBody>
                  <a:tcPr marL="7285" marR="7285" marT="7285" marB="0" anchor="b">
                    <a:lnL>
                      <a:noFill/>
                    </a:lnL>
                    <a:lnR>
                      <a:noFill/>
                    </a:lnR>
                    <a:lnT>
                      <a:noFill/>
                    </a:lnT>
                    <a:lnB>
                      <a:noFill/>
                    </a:lnB>
                  </a:tcPr>
                </a:tc>
                <a:extLst>
                  <a:ext uri="{0D108BD9-81ED-4DB2-BD59-A6C34878D82A}">
                    <a16:rowId xmlns:a16="http://schemas.microsoft.com/office/drawing/2014/main" val="3730350956"/>
                  </a:ext>
                </a:extLst>
              </a:tr>
              <a:tr h="155405">
                <a:tc>
                  <a:txBody>
                    <a:bodyPr/>
                    <a:lstStyle/>
                    <a:p>
                      <a:pPr algn="l" fontAlgn="b"/>
                      <a:r>
                        <a:rPr lang="en-AU" sz="1200" b="0" i="0" u="none" strike="noStrike">
                          <a:solidFill>
                            <a:srgbClr val="000000"/>
                          </a:solidFill>
                          <a:effectLst/>
                          <a:latin typeface="Calibri" panose="020F0502020204030204" pitchFamily="34" charset="0"/>
                        </a:rPr>
                        <a:t>Kingswood - Werrington</a:t>
                      </a:r>
                    </a:p>
                  </a:txBody>
                  <a:tcPr marL="7285" marR="7285" marT="7285" marB="0" anchor="b">
                    <a:lnL>
                      <a:noFill/>
                    </a:lnL>
                    <a:lnR>
                      <a:noFill/>
                    </a:lnR>
                    <a:lnT>
                      <a:noFill/>
                    </a:lnT>
                    <a:lnB>
                      <a:noFill/>
                    </a:lnB>
                  </a:tcPr>
                </a:tc>
                <a:extLst>
                  <a:ext uri="{0D108BD9-81ED-4DB2-BD59-A6C34878D82A}">
                    <a16:rowId xmlns:a16="http://schemas.microsoft.com/office/drawing/2014/main" val="1013163062"/>
                  </a:ext>
                </a:extLst>
              </a:tr>
              <a:tr h="155405">
                <a:tc>
                  <a:txBody>
                    <a:bodyPr/>
                    <a:lstStyle/>
                    <a:p>
                      <a:pPr algn="l" fontAlgn="b"/>
                      <a:r>
                        <a:rPr lang="en-AU" sz="1200" b="0" i="0" u="none" strike="noStrike">
                          <a:solidFill>
                            <a:srgbClr val="000000"/>
                          </a:solidFill>
                          <a:effectLst/>
                          <a:latin typeface="Calibri" panose="020F0502020204030204" pitchFamily="34" charset="0"/>
                        </a:rPr>
                        <a:t>Lidcombe</a:t>
                      </a:r>
                    </a:p>
                  </a:txBody>
                  <a:tcPr marL="7285" marR="7285" marT="7285" marB="0" anchor="b">
                    <a:lnL>
                      <a:noFill/>
                    </a:lnL>
                    <a:lnR>
                      <a:noFill/>
                    </a:lnR>
                    <a:lnT>
                      <a:noFill/>
                    </a:lnT>
                    <a:lnB>
                      <a:noFill/>
                    </a:lnB>
                  </a:tcPr>
                </a:tc>
                <a:extLst>
                  <a:ext uri="{0D108BD9-81ED-4DB2-BD59-A6C34878D82A}">
                    <a16:rowId xmlns:a16="http://schemas.microsoft.com/office/drawing/2014/main" val="1817652302"/>
                  </a:ext>
                </a:extLst>
              </a:tr>
              <a:tr h="155405">
                <a:tc>
                  <a:txBody>
                    <a:bodyPr/>
                    <a:lstStyle/>
                    <a:p>
                      <a:pPr algn="l" fontAlgn="b"/>
                      <a:r>
                        <a:rPr lang="en-AU" sz="1200" b="0" i="0" u="none" strike="noStrike">
                          <a:solidFill>
                            <a:srgbClr val="000000"/>
                          </a:solidFill>
                          <a:effectLst/>
                          <a:latin typeface="Calibri" panose="020F0502020204030204" pitchFamily="34" charset="0"/>
                        </a:rPr>
                        <a:t>Granville - Clyde</a:t>
                      </a:r>
                    </a:p>
                  </a:txBody>
                  <a:tcPr marL="7285" marR="7285" marT="7285" marB="0" anchor="b">
                    <a:lnL>
                      <a:noFill/>
                    </a:lnL>
                    <a:lnR>
                      <a:noFill/>
                    </a:lnR>
                    <a:lnT>
                      <a:noFill/>
                    </a:lnT>
                    <a:lnB>
                      <a:noFill/>
                    </a:lnB>
                  </a:tcPr>
                </a:tc>
                <a:extLst>
                  <a:ext uri="{0D108BD9-81ED-4DB2-BD59-A6C34878D82A}">
                    <a16:rowId xmlns:a16="http://schemas.microsoft.com/office/drawing/2014/main" val="3045232992"/>
                  </a:ext>
                </a:extLst>
              </a:tr>
              <a:tr h="155405">
                <a:tc>
                  <a:txBody>
                    <a:bodyPr/>
                    <a:lstStyle/>
                    <a:p>
                      <a:pPr algn="l" fontAlgn="b"/>
                      <a:r>
                        <a:rPr lang="en-AU" sz="1200" b="0" i="0" u="none" strike="noStrike">
                          <a:solidFill>
                            <a:srgbClr val="000000"/>
                          </a:solidFill>
                          <a:effectLst/>
                          <a:latin typeface="Calibri" panose="020F0502020204030204" pitchFamily="34" charset="0"/>
                        </a:rPr>
                        <a:t>Guildford - South Granville</a:t>
                      </a:r>
                    </a:p>
                  </a:txBody>
                  <a:tcPr marL="7285" marR="7285" marT="7285" marB="0" anchor="b">
                    <a:lnL>
                      <a:noFill/>
                    </a:lnL>
                    <a:lnR>
                      <a:noFill/>
                    </a:lnR>
                    <a:lnT>
                      <a:noFill/>
                    </a:lnT>
                    <a:lnB>
                      <a:noFill/>
                    </a:lnB>
                  </a:tcPr>
                </a:tc>
                <a:extLst>
                  <a:ext uri="{0D108BD9-81ED-4DB2-BD59-A6C34878D82A}">
                    <a16:rowId xmlns:a16="http://schemas.microsoft.com/office/drawing/2014/main" val="2299252659"/>
                  </a:ext>
                </a:extLst>
              </a:tr>
              <a:tr h="155405">
                <a:tc>
                  <a:txBody>
                    <a:bodyPr/>
                    <a:lstStyle/>
                    <a:p>
                      <a:pPr algn="l" fontAlgn="b"/>
                      <a:r>
                        <a:rPr lang="en-AU" sz="1200" b="0" i="0" u="none" strike="noStrike">
                          <a:solidFill>
                            <a:srgbClr val="000000"/>
                          </a:solidFill>
                          <a:effectLst/>
                          <a:latin typeface="Calibri" panose="020F0502020204030204" pitchFamily="34" charset="0"/>
                        </a:rPr>
                        <a:t>Merrylands - Holroyd</a:t>
                      </a:r>
                    </a:p>
                  </a:txBody>
                  <a:tcPr marL="7285" marR="7285" marT="7285" marB="0" anchor="b">
                    <a:lnL>
                      <a:noFill/>
                    </a:lnL>
                    <a:lnR>
                      <a:noFill/>
                    </a:lnR>
                    <a:lnT>
                      <a:noFill/>
                    </a:lnT>
                    <a:lnB>
                      <a:noFill/>
                    </a:lnB>
                  </a:tcPr>
                </a:tc>
                <a:extLst>
                  <a:ext uri="{0D108BD9-81ED-4DB2-BD59-A6C34878D82A}">
                    <a16:rowId xmlns:a16="http://schemas.microsoft.com/office/drawing/2014/main" val="1789555399"/>
                  </a:ext>
                </a:extLst>
              </a:tr>
              <a:tr h="155405">
                <a:tc>
                  <a:txBody>
                    <a:bodyPr/>
                    <a:lstStyle/>
                    <a:p>
                      <a:pPr algn="l" fontAlgn="b"/>
                      <a:r>
                        <a:rPr lang="en-AU" sz="1200" b="0" i="0" u="none" strike="noStrike">
                          <a:solidFill>
                            <a:srgbClr val="000000"/>
                          </a:solidFill>
                          <a:effectLst/>
                          <a:latin typeface="Calibri" panose="020F0502020204030204" pitchFamily="34" charset="0"/>
                        </a:rPr>
                        <a:t>North Parramatta</a:t>
                      </a:r>
                    </a:p>
                  </a:txBody>
                  <a:tcPr marL="7285" marR="7285" marT="7285" marB="0" anchor="b">
                    <a:lnL>
                      <a:noFill/>
                    </a:lnL>
                    <a:lnR>
                      <a:noFill/>
                    </a:lnR>
                    <a:lnT>
                      <a:noFill/>
                    </a:lnT>
                    <a:lnB>
                      <a:noFill/>
                    </a:lnB>
                  </a:tcPr>
                </a:tc>
                <a:extLst>
                  <a:ext uri="{0D108BD9-81ED-4DB2-BD59-A6C34878D82A}">
                    <a16:rowId xmlns:a16="http://schemas.microsoft.com/office/drawing/2014/main" val="1474999776"/>
                  </a:ext>
                </a:extLst>
              </a:tr>
              <a:tr h="155405">
                <a:tc>
                  <a:txBody>
                    <a:bodyPr/>
                    <a:lstStyle/>
                    <a:p>
                      <a:pPr algn="l" fontAlgn="b"/>
                      <a:r>
                        <a:rPr lang="en-AU" sz="1200" b="0" i="0" u="none" strike="noStrike">
                          <a:solidFill>
                            <a:srgbClr val="000000"/>
                          </a:solidFill>
                          <a:effectLst/>
                          <a:latin typeface="Calibri" panose="020F0502020204030204" pitchFamily="34" charset="0"/>
                        </a:rPr>
                        <a:t>Northmead</a:t>
                      </a:r>
                    </a:p>
                  </a:txBody>
                  <a:tcPr marL="7285" marR="7285" marT="7285" marB="0" anchor="b">
                    <a:lnL>
                      <a:noFill/>
                    </a:lnL>
                    <a:lnR>
                      <a:noFill/>
                    </a:lnR>
                    <a:lnT>
                      <a:noFill/>
                    </a:lnT>
                    <a:lnB>
                      <a:noFill/>
                    </a:lnB>
                  </a:tcPr>
                </a:tc>
                <a:extLst>
                  <a:ext uri="{0D108BD9-81ED-4DB2-BD59-A6C34878D82A}">
                    <a16:rowId xmlns:a16="http://schemas.microsoft.com/office/drawing/2014/main" val="3050065733"/>
                  </a:ext>
                </a:extLst>
              </a:tr>
              <a:tr h="155405">
                <a:tc>
                  <a:txBody>
                    <a:bodyPr/>
                    <a:lstStyle/>
                    <a:p>
                      <a:pPr algn="l" fontAlgn="b"/>
                      <a:r>
                        <a:rPr lang="en-AU" sz="1200" b="0" i="0" u="none" strike="noStrike">
                          <a:solidFill>
                            <a:srgbClr val="000000"/>
                          </a:solidFill>
                          <a:effectLst/>
                          <a:latin typeface="Calibri" panose="020F0502020204030204" pitchFamily="34" charset="0"/>
                        </a:rPr>
                        <a:t>Parramatta - Rosehill</a:t>
                      </a:r>
                    </a:p>
                  </a:txBody>
                  <a:tcPr marL="7285" marR="7285" marT="7285" marB="0" anchor="b">
                    <a:lnL>
                      <a:noFill/>
                    </a:lnL>
                    <a:lnR>
                      <a:noFill/>
                    </a:lnR>
                    <a:lnT>
                      <a:noFill/>
                    </a:lnT>
                    <a:lnB>
                      <a:noFill/>
                    </a:lnB>
                  </a:tcPr>
                </a:tc>
                <a:extLst>
                  <a:ext uri="{0D108BD9-81ED-4DB2-BD59-A6C34878D82A}">
                    <a16:rowId xmlns:a16="http://schemas.microsoft.com/office/drawing/2014/main" val="512713510"/>
                  </a:ext>
                </a:extLst>
              </a:tr>
              <a:tr h="155405">
                <a:tc>
                  <a:txBody>
                    <a:bodyPr/>
                    <a:lstStyle/>
                    <a:p>
                      <a:pPr algn="l" fontAlgn="b"/>
                      <a:r>
                        <a:rPr lang="en-AU" sz="1200" b="0" i="0" u="none" strike="noStrike">
                          <a:solidFill>
                            <a:srgbClr val="000000"/>
                          </a:solidFill>
                          <a:effectLst/>
                          <a:latin typeface="Calibri" panose="020F0502020204030204" pitchFamily="34" charset="0"/>
                        </a:rPr>
                        <a:t>Toongabbie - Constitution Hill</a:t>
                      </a:r>
                    </a:p>
                  </a:txBody>
                  <a:tcPr marL="7285" marR="7285" marT="7285" marB="0" anchor="b">
                    <a:lnL>
                      <a:noFill/>
                    </a:lnL>
                    <a:lnR>
                      <a:noFill/>
                    </a:lnR>
                    <a:lnT>
                      <a:noFill/>
                    </a:lnT>
                    <a:lnB>
                      <a:noFill/>
                    </a:lnB>
                  </a:tcPr>
                </a:tc>
                <a:extLst>
                  <a:ext uri="{0D108BD9-81ED-4DB2-BD59-A6C34878D82A}">
                    <a16:rowId xmlns:a16="http://schemas.microsoft.com/office/drawing/2014/main" val="3889256908"/>
                  </a:ext>
                </a:extLst>
              </a:tr>
              <a:tr h="155405">
                <a:tc>
                  <a:txBody>
                    <a:bodyPr/>
                    <a:lstStyle/>
                    <a:p>
                      <a:pPr algn="l" fontAlgn="b"/>
                      <a:r>
                        <a:rPr lang="en-AU" sz="1200" b="0" i="0" u="none" strike="noStrike">
                          <a:solidFill>
                            <a:srgbClr val="000000"/>
                          </a:solidFill>
                          <a:effectLst/>
                          <a:latin typeface="Calibri" panose="020F0502020204030204" pitchFamily="34" charset="0"/>
                        </a:rPr>
                        <a:t>Holsworthy - Wattle Grove</a:t>
                      </a:r>
                    </a:p>
                  </a:txBody>
                  <a:tcPr marL="7285" marR="7285" marT="7285" marB="0" anchor="b">
                    <a:lnL>
                      <a:noFill/>
                    </a:lnL>
                    <a:lnR>
                      <a:noFill/>
                    </a:lnR>
                    <a:lnT>
                      <a:noFill/>
                    </a:lnT>
                    <a:lnB>
                      <a:noFill/>
                    </a:lnB>
                  </a:tcPr>
                </a:tc>
                <a:extLst>
                  <a:ext uri="{0D108BD9-81ED-4DB2-BD59-A6C34878D82A}">
                    <a16:rowId xmlns:a16="http://schemas.microsoft.com/office/drawing/2014/main" val="115799464"/>
                  </a:ext>
                </a:extLst>
              </a:tr>
              <a:tr h="155405">
                <a:tc>
                  <a:txBody>
                    <a:bodyPr/>
                    <a:lstStyle/>
                    <a:p>
                      <a:pPr algn="l" fontAlgn="b"/>
                      <a:r>
                        <a:rPr lang="en-AU" sz="1200" b="0" i="0" u="none" strike="noStrike">
                          <a:solidFill>
                            <a:srgbClr val="000000"/>
                          </a:solidFill>
                          <a:effectLst/>
                          <a:latin typeface="Calibri" panose="020F0502020204030204" pitchFamily="34" charset="0"/>
                        </a:rPr>
                        <a:t>Liverpool</a:t>
                      </a:r>
                    </a:p>
                  </a:txBody>
                  <a:tcPr marL="7285" marR="7285" marT="7285" marB="0" anchor="b">
                    <a:lnL>
                      <a:noFill/>
                    </a:lnL>
                    <a:lnR>
                      <a:noFill/>
                    </a:lnR>
                    <a:lnT>
                      <a:noFill/>
                    </a:lnT>
                    <a:lnB>
                      <a:noFill/>
                    </a:lnB>
                  </a:tcPr>
                </a:tc>
                <a:extLst>
                  <a:ext uri="{0D108BD9-81ED-4DB2-BD59-A6C34878D82A}">
                    <a16:rowId xmlns:a16="http://schemas.microsoft.com/office/drawing/2014/main" val="2164166135"/>
                  </a:ext>
                </a:extLst>
              </a:tr>
              <a:tr h="155405">
                <a:tc>
                  <a:txBody>
                    <a:bodyPr/>
                    <a:lstStyle/>
                    <a:p>
                      <a:pPr algn="l" fontAlgn="b"/>
                      <a:r>
                        <a:rPr lang="en-AU" sz="1200" b="0" i="0" u="none" strike="noStrike" dirty="0">
                          <a:solidFill>
                            <a:srgbClr val="000000"/>
                          </a:solidFill>
                          <a:effectLst/>
                          <a:latin typeface="Calibri" panose="020F0502020204030204" pitchFamily="34" charset="0"/>
                        </a:rPr>
                        <a:t>Prestons - Edmondson Park</a:t>
                      </a:r>
                    </a:p>
                  </a:txBody>
                  <a:tcPr marL="7285" marR="7285" marT="7285" marB="0" anchor="b">
                    <a:lnL>
                      <a:noFill/>
                    </a:lnL>
                    <a:lnR>
                      <a:noFill/>
                    </a:lnR>
                    <a:lnT>
                      <a:noFill/>
                    </a:lnT>
                    <a:lnB>
                      <a:noFill/>
                    </a:lnB>
                  </a:tcPr>
                </a:tc>
                <a:extLst>
                  <a:ext uri="{0D108BD9-81ED-4DB2-BD59-A6C34878D82A}">
                    <a16:rowId xmlns:a16="http://schemas.microsoft.com/office/drawing/2014/main" val="4176809381"/>
                  </a:ext>
                </a:extLst>
              </a:tr>
            </a:tbl>
          </a:graphicData>
        </a:graphic>
      </p:graphicFrame>
      <p:graphicFrame>
        <p:nvGraphicFramePr>
          <p:cNvPr id="3" name="Table 2">
            <a:extLst>
              <a:ext uri="{FF2B5EF4-FFF2-40B4-BE49-F238E27FC236}">
                <a16:creationId xmlns:a16="http://schemas.microsoft.com/office/drawing/2014/main" id="{A5EF9E2B-4018-224A-B71B-2011D2508422}"/>
              </a:ext>
            </a:extLst>
          </p:cNvPr>
          <p:cNvGraphicFramePr>
            <a:graphicFrameLocks noGrp="1"/>
          </p:cNvGraphicFramePr>
          <p:nvPr>
            <p:extLst>
              <p:ext uri="{D42A27DB-BD31-4B8C-83A1-F6EECF244321}">
                <p14:modId xmlns:p14="http://schemas.microsoft.com/office/powerpoint/2010/main" val="495814837"/>
              </p:ext>
            </p:extLst>
          </p:nvPr>
        </p:nvGraphicFramePr>
        <p:xfrm>
          <a:off x="2858320" y="1388738"/>
          <a:ext cx="1976352" cy="4410204"/>
        </p:xfrm>
        <a:graphic>
          <a:graphicData uri="http://schemas.openxmlformats.org/drawingml/2006/table">
            <a:tbl>
              <a:tblPr/>
              <a:tblGrid>
                <a:gridCol w="1976352">
                  <a:extLst>
                    <a:ext uri="{9D8B030D-6E8A-4147-A177-3AD203B41FA5}">
                      <a16:colId xmlns:a16="http://schemas.microsoft.com/office/drawing/2014/main" val="2692743600"/>
                    </a:ext>
                  </a:extLst>
                </a:gridCol>
              </a:tblGrid>
              <a:tr h="189189">
                <a:tc>
                  <a:txBody>
                    <a:bodyPr/>
                    <a:lstStyle/>
                    <a:p>
                      <a:pPr algn="l" fontAlgn="b"/>
                      <a:r>
                        <a:rPr lang="en-AU" sz="1200" b="1" i="0" u="none" strike="noStrike" dirty="0">
                          <a:solidFill>
                            <a:srgbClr val="C00000"/>
                          </a:solidFill>
                          <a:effectLst/>
                          <a:latin typeface="Calibri" panose="020F0502020204030204" pitchFamily="34" charset="0"/>
                        </a:rPr>
                        <a:t>Melbourne</a:t>
                      </a:r>
                    </a:p>
                  </a:txBody>
                  <a:tcPr marL="8868" marR="8868" marT="8868" marB="0" anchor="b">
                    <a:lnL>
                      <a:noFill/>
                    </a:lnL>
                    <a:lnR>
                      <a:noFill/>
                    </a:lnR>
                    <a:lnT>
                      <a:noFill/>
                    </a:lnT>
                    <a:lnB>
                      <a:noFill/>
                    </a:lnB>
                  </a:tcPr>
                </a:tc>
                <a:extLst>
                  <a:ext uri="{0D108BD9-81ED-4DB2-BD59-A6C34878D82A}">
                    <a16:rowId xmlns:a16="http://schemas.microsoft.com/office/drawing/2014/main" val="1878038066"/>
                  </a:ext>
                </a:extLst>
              </a:tr>
              <a:tr h="189189">
                <a:tc>
                  <a:txBody>
                    <a:bodyPr/>
                    <a:lstStyle/>
                    <a:p>
                      <a:pPr algn="l" fontAlgn="b"/>
                      <a:r>
                        <a:rPr lang="en-AU" sz="1200" b="0" i="0" u="none" strike="noStrike" dirty="0">
                          <a:solidFill>
                            <a:srgbClr val="000000"/>
                          </a:solidFill>
                          <a:effectLst/>
                          <a:latin typeface="Calibri" panose="020F0502020204030204" pitchFamily="34" charset="0"/>
                        </a:rPr>
                        <a:t>Reservoir - East</a:t>
                      </a:r>
                    </a:p>
                  </a:txBody>
                  <a:tcPr marL="8868" marR="8868" marT="8868" marB="0" anchor="b">
                    <a:lnL>
                      <a:noFill/>
                    </a:lnL>
                    <a:lnR>
                      <a:noFill/>
                    </a:lnR>
                    <a:lnT>
                      <a:noFill/>
                    </a:lnT>
                    <a:lnB>
                      <a:noFill/>
                    </a:lnB>
                  </a:tcPr>
                </a:tc>
                <a:extLst>
                  <a:ext uri="{0D108BD9-81ED-4DB2-BD59-A6C34878D82A}">
                    <a16:rowId xmlns:a16="http://schemas.microsoft.com/office/drawing/2014/main" val="4157088085"/>
                  </a:ext>
                </a:extLst>
              </a:tr>
              <a:tr h="189189">
                <a:tc>
                  <a:txBody>
                    <a:bodyPr/>
                    <a:lstStyle/>
                    <a:p>
                      <a:pPr algn="l" fontAlgn="b"/>
                      <a:r>
                        <a:rPr lang="en-AU" sz="1200" b="0" i="0" u="none" strike="noStrike">
                          <a:solidFill>
                            <a:srgbClr val="000000"/>
                          </a:solidFill>
                          <a:effectLst/>
                          <a:latin typeface="Calibri" panose="020F0502020204030204" pitchFamily="34" charset="0"/>
                        </a:rPr>
                        <a:t>Reservoir - West</a:t>
                      </a:r>
                    </a:p>
                  </a:txBody>
                  <a:tcPr marL="8868" marR="8868" marT="8868" marB="0" anchor="b">
                    <a:lnL>
                      <a:noFill/>
                    </a:lnL>
                    <a:lnR>
                      <a:noFill/>
                    </a:lnR>
                    <a:lnT>
                      <a:noFill/>
                    </a:lnT>
                    <a:lnB>
                      <a:noFill/>
                    </a:lnB>
                  </a:tcPr>
                </a:tc>
                <a:extLst>
                  <a:ext uri="{0D108BD9-81ED-4DB2-BD59-A6C34878D82A}">
                    <a16:rowId xmlns:a16="http://schemas.microsoft.com/office/drawing/2014/main" val="2659814039"/>
                  </a:ext>
                </a:extLst>
              </a:tr>
              <a:tr h="189189">
                <a:tc>
                  <a:txBody>
                    <a:bodyPr/>
                    <a:lstStyle/>
                    <a:p>
                      <a:pPr algn="l" fontAlgn="b"/>
                      <a:r>
                        <a:rPr lang="en-AU" sz="1200" b="0" i="0" u="none" strike="noStrike" dirty="0">
                          <a:solidFill>
                            <a:srgbClr val="000000"/>
                          </a:solidFill>
                          <a:effectLst/>
                          <a:latin typeface="Calibri" panose="020F0502020204030204" pitchFamily="34" charset="0"/>
                        </a:rPr>
                        <a:t>Pascoe Vale</a:t>
                      </a:r>
                    </a:p>
                  </a:txBody>
                  <a:tcPr marL="8868" marR="8868" marT="8868" marB="0" anchor="b">
                    <a:lnL>
                      <a:noFill/>
                    </a:lnL>
                    <a:lnR>
                      <a:noFill/>
                    </a:lnR>
                    <a:lnT>
                      <a:noFill/>
                    </a:lnT>
                    <a:lnB>
                      <a:noFill/>
                    </a:lnB>
                  </a:tcPr>
                </a:tc>
                <a:extLst>
                  <a:ext uri="{0D108BD9-81ED-4DB2-BD59-A6C34878D82A}">
                    <a16:rowId xmlns:a16="http://schemas.microsoft.com/office/drawing/2014/main" val="881114129"/>
                  </a:ext>
                </a:extLst>
              </a:tr>
              <a:tr h="189189">
                <a:tc>
                  <a:txBody>
                    <a:bodyPr/>
                    <a:lstStyle/>
                    <a:p>
                      <a:pPr algn="l" fontAlgn="b"/>
                      <a:r>
                        <a:rPr lang="en-AU" sz="1200" b="0" i="0" u="none" strike="noStrike">
                          <a:solidFill>
                            <a:srgbClr val="000000"/>
                          </a:solidFill>
                          <a:effectLst/>
                          <a:latin typeface="Calibri" panose="020F0502020204030204" pitchFamily="34" charset="0"/>
                        </a:rPr>
                        <a:t>Glenroy</a:t>
                      </a:r>
                    </a:p>
                  </a:txBody>
                  <a:tcPr marL="8868" marR="8868" marT="8868" marB="0" anchor="b">
                    <a:lnL>
                      <a:noFill/>
                    </a:lnL>
                    <a:lnR>
                      <a:noFill/>
                    </a:lnR>
                    <a:lnT>
                      <a:noFill/>
                    </a:lnT>
                    <a:lnB>
                      <a:noFill/>
                    </a:lnB>
                  </a:tcPr>
                </a:tc>
                <a:extLst>
                  <a:ext uri="{0D108BD9-81ED-4DB2-BD59-A6C34878D82A}">
                    <a16:rowId xmlns:a16="http://schemas.microsoft.com/office/drawing/2014/main" val="1391846524"/>
                  </a:ext>
                </a:extLst>
              </a:tr>
              <a:tr h="189189">
                <a:tc>
                  <a:txBody>
                    <a:bodyPr/>
                    <a:lstStyle/>
                    <a:p>
                      <a:pPr algn="l" fontAlgn="b"/>
                      <a:r>
                        <a:rPr lang="en-AU" sz="1200" b="0" i="0" u="none" strike="noStrike">
                          <a:solidFill>
                            <a:srgbClr val="000000"/>
                          </a:solidFill>
                          <a:effectLst/>
                          <a:latin typeface="Calibri" panose="020F0502020204030204" pitchFamily="34" charset="0"/>
                        </a:rPr>
                        <a:t>Roxburgh Park - Somerton</a:t>
                      </a:r>
                    </a:p>
                  </a:txBody>
                  <a:tcPr marL="8868" marR="8868" marT="8868" marB="0" anchor="b">
                    <a:lnL>
                      <a:noFill/>
                    </a:lnL>
                    <a:lnR>
                      <a:noFill/>
                    </a:lnR>
                    <a:lnT>
                      <a:noFill/>
                    </a:lnT>
                    <a:lnB>
                      <a:noFill/>
                    </a:lnB>
                  </a:tcPr>
                </a:tc>
                <a:extLst>
                  <a:ext uri="{0D108BD9-81ED-4DB2-BD59-A6C34878D82A}">
                    <a16:rowId xmlns:a16="http://schemas.microsoft.com/office/drawing/2014/main" val="2196102880"/>
                  </a:ext>
                </a:extLst>
              </a:tr>
              <a:tr h="189189">
                <a:tc>
                  <a:txBody>
                    <a:bodyPr/>
                    <a:lstStyle/>
                    <a:p>
                      <a:pPr algn="l" fontAlgn="b"/>
                      <a:r>
                        <a:rPr lang="en-AU" sz="1200" b="0" i="0" u="none" strike="noStrike">
                          <a:solidFill>
                            <a:srgbClr val="000000"/>
                          </a:solidFill>
                          <a:effectLst/>
                          <a:latin typeface="Calibri" panose="020F0502020204030204" pitchFamily="34" charset="0"/>
                        </a:rPr>
                        <a:t>Berwick - South</a:t>
                      </a:r>
                    </a:p>
                  </a:txBody>
                  <a:tcPr marL="8868" marR="8868" marT="8868" marB="0" anchor="b">
                    <a:lnL>
                      <a:noFill/>
                    </a:lnL>
                    <a:lnR>
                      <a:noFill/>
                    </a:lnR>
                    <a:lnT>
                      <a:noFill/>
                    </a:lnT>
                    <a:lnB>
                      <a:noFill/>
                    </a:lnB>
                  </a:tcPr>
                </a:tc>
                <a:extLst>
                  <a:ext uri="{0D108BD9-81ED-4DB2-BD59-A6C34878D82A}">
                    <a16:rowId xmlns:a16="http://schemas.microsoft.com/office/drawing/2014/main" val="4070777284"/>
                  </a:ext>
                </a:extLst>
              </a:tr>
              <a:tr h="189189">
                <a:tc>
                  <a:txBody>
                    <a:bodyPr/>
                    <a:lstStyle/>
                    <a:p>
                      <a:pPr algn="l" fontAlgn="b"/>
                      <a:r>
                        <a:rPr lang="en-AU" sz="1200" b="0" i="0" u="none" strike="noStrike">
                          <a:solidFill>
                            <a:srgbClr val="000000"/>
                          </a:solidFill>
                          <a:effectLst/>
                          <a:latin typeface="Calibri" panose="020F0502020204030204" pitchFamily="34" charset="0"/>
                        </a:rPr>
                        <a:t>Cranbourne North</a:t>
                      </a:r>
                    </a:p>
                  </a:txBody>
                  <a:tcPr marL="8868" marR="8868" marT="8868" marB="0" anchor="b">
                    <a:lnL>
                      <a:noFill/>
                    </a:lnL>
                    <a:lnR>
                      <a:noFill/>
                    </a:lnR>
                    <a:lnT>
                      <a:noFill/>
                    </a:lnT>
                    <a:lnB>
                      <a:noFill/>
                    </a:lnB>
                  </a:tcPr>
                </a:tc>
                <a:extLst>
                  <a:ext uri="{0D108BD9-81ED-4DB2-BD59-A6C34878D82A}">
                    <a16:rowId xmlns:a16="http://schemas.microsoft.com/office/drawing/2014/main" val="562280593"/>
                  </a:ext>
                </a:extLst>
              </a:tr>
              <a:tr h="189189">
                <a:tc>
                  <a:txBody>
                    <a:bodyPr/>
                    <a:lstStyle/>
                    <a:p>
                      <a:pPr algn="l" fontAlgn="b"/>
                      <a:r>
                        <a:rPr lang="en-AU" sz="1200" b="0" i="0" u="none" strike="noStrike">
                          <a:solidFill>
                            <a:srgbClr val="000000"/>
                          </a:solidFill>
                          <a:effectLst/>
                          <a:latin typeface="Calibri" panose="020F0502020204030204" pitchFamily="34" charset="0"/>
                        </a:rPr>
                        <a:t>Hampton Park - Lynbrook</a:t>
                      </a:r>
                    </a:p>
                  </a:txBody>
                  <a:tcPr marL="8868" marR="8868" marT="8868" marB="0" anchor="b">
                    <a:lnL>
                      <a:noFill/>
                    </a:lnL>
                    <a:lnR>
                      <a:noFill/>
                    </a:lnR>
                    <a:lnT>
                      <a:noFill/>
                    </a:lnT>
                    <a:lnB>
                      <a:noFill/>
                    </a:lnB>
                  </a:tcPr>
                </a:tc>
                <a:extLst>
                  <a:ext uri="{0D108BD9-81ED-4DB2-BD59-A6C34878D82A}">
                    <a16:rowId xmlns:a16="http://schemas.microsoft.com/office/drawing/2014/main" val="3794948901"/>
                  </a:ext>
                </a:extLst>
              </a:tr>
              <a:tr h="189189">
                <a:tc>
                  <a:txBody>
                    <a:bodyPr/>
                    <a:lstStyle/>
                    <a:p>
                      <a:pPr algn="l" fontAlgn="b"/>
                      <a:r>
                        <a:rPr lang="en-AU" sz="1200" b="0" i="0" u="none" strike="noStrike">
                          <a:solidFill>
                            <a:srgbClr val="000000"/>
                          </a:solidFill>
                          <a:effectLst/>
                          <a:latin typeface="Calibri" panose="020F0502020204030204" pitchFamily="34" charset="0"/>
                        </a:rPr>
                        <a:t>Dandenong</a:t>
                      </a:r>
                    </a:p>
                  </a:txBody>
                  <a:tcPr marL="8868" marR="8868" marT="8868" marB="0" anchor="b">
                    <a:lnL>
                      <a:noFill/>
                    </a:lnL>
                    <a:lnR>
                      <a:noFill/>
                    </a:lnR>
                    <a:lnT>
                      <a:noFill/>
                    </a:lnT>
                    <a:lnB>
                      <a:noFill/>
                    </a:lnB>
                  </a:tcPr>
                </a:tc>
                <a:extLst>
                  <a:ext uri="{0D108BD9-81ED-4DB2-BD59-A6C34878D82A}">
                    <a16:rowId xmlns:a16="http://schemas.microsoft.com/office/drawing/2014/main" val="1453863809"/>
                  </a:ext>
                </a:extLst>
              </a:tr>
              <a:tr h="189189">
                <a:tc>
                  <a:txBody>
                    <a:bodyPr/>
                    <a:lstStyle/>
                    <a:p>
                      <a:pPr algn="l" fontAlgn="b"/>
                      <a:r>
                        <a:rPr lang="en-AU" sz="1200" b="0" i="0" u="none" strike="noStrike">
                          <a:solidFill>
                            <a:srgbClr val="000000"/>
                          </a:solidFill>
                          <a:effectLst/>
                          <a:latin typeface="Calibri" panose="020F0502020204030204" pitchFamily="34" charset="0"/>
                        </a:rPr>
                        <a:t>Noble Park - West</a:t>
                      </a:r>
                    </a:p>
                  </a:txBody>
                  <a:tcPr marL="8868" marR="8868" marT="8868" marB="0" anchor="b">
                    <a:lnL>
                      <a:noFill/>
                    </a:lnL>
                    <a:lnR>
                      <a:noFill/>
                    </a:lnR>
                    <a:lnT>
                      <a:noFill/>
                    </a:lnT>
                    <a:lnB>
                      <a:noFill/>
                    </a:lnB>
                  </a:tcPr>
                </a:tc>
                <a:extLst>
                  <a:ext uri="{0D108BD9-81ED-4DB2-BD59-A6C34878D82A}">
                    <a16:rowId xmlns:a16="http://schemas.microsoft.com/office/drawing/2014/main" val="3603244294"/>
                  </a:ext>
                </a:extLst>
              </a:tr>
              <a:tr h="189189">
                <a:tc>
                  <a:txBody>
                    <a:bodyPr/>
                    <a:lstStyle/>
                    <a:p>
                      <a:pPr algn="l" fontAlgn="b"/>
                      <a:r>
                        <a:rPr lang="en-AU" sz="1200" b="0" i="0" u="none" strike="noStrike">
                          <a:solidFill>
                            <a:srgbClr val="000000"/>
                          </a:solidFill>
                          <a:effectLst/>
                          <a:latin typeface="Calibri" panose="020F0502020204030204" pitchFamily="34" charset="0"/>
                        </a:rPr>
                        <a:t>Clayton</a:t>
                      </a:r>
                    </a:p>
                  </a:txBody>
                  <a:tcPr marL="8868" marR="8868" marT="8868" marB="0" anchor="b">
                    <a:lnL>
                      <a:noFill/>
                    </a:lnL>
                    <a:lnR>
                      <a:noFill/>
                    </a:lnR>
                    <a:lnT>
                      <a:noFill/>
                    </a:lnT>
                    <a:lnB>
                      <a:noFill/>
                    </a:lnB>
                  </a:tcPr>
                </a:tc>
                <a:extLst>
                  <a:ext uri="{0D108BD9-81ED-4DB2-BD59-A6C34878D82A}">
                    <a16:rowId xmlns:a16="http://schemas.microsoft.com/office/drawing/2014/main" val="385710059"/>
                  </a:ext>
                </a:extLst>
              </a:tr>
              <a:tr h="189189">
                <a:tc>
                  <a:txBody>
                    <a:bodyPr/>
                    <a:lstStyle/>
                    <a:p>
                      <a:pPr algn="l" fontAlgn="b"/>
                      <a:r>
                        <a:rPr lang="en-AU" sz="1200" b="0" i="0" u="none" strike="noStrike">
                          <a:solidFill>
                            <a:srgbClr val="000000"/>
                          </a:solidFill>
                          <a:effectLst/>
                          <a:latin typeface="Calibri" panose="020F0502020204030204" pitchFamily="34" charset="0"/>
                        </a:rPr>
                        <a:t>Deer Park - Derrimut</a:t>
                      </a:r>
                    </a:p>
                  </a:txBody>
                  <a:tcPr marL="8868" marR="8868" marT="8868" marB="0" anchor="b">
                    <a:lnL>
                      <a:noFill/>
                    </a:lnL>
                    <a:lnR>
                      <a:noFill/>
                    </a:lnR>
                    <a:lnT>
                      <a:noFill/>
                    </a:lnT>
                    <a:lnB>
                      <a:noFill/>
                    </a:lnB>
                  </a:tcPr>
                </a:tc>
                <a:extLst>
                  <a:ext uri="{0D108BD9-81ED-4DB2-BD59-A6C34878D82A}">
                    <a16:rowId xmlns:a16="http://schemas.microsoft.com/office/drawing/2014/main" val="1390939429"/>
                  </a:ext>
                </a:extLst>
              </a:tr>
              <a:tr h="189189">
                <a:tc>
                  <a:txBody>
                    <a:bodyPr/>
                    <a:lstStyle/>
                    <a:p>
                      <a:pPr algn="l" fontAlgn="b"/>
                      <a:r>
                        <a:rPr lang="en-AU" sz="1200" b="0" i="0" u="none" strike="noStrike">
                          <a:solidFill>
                            <a:srgbClr val="000000"/>
                          </a:solidFill>
                          <a:effectLst/>
                          <a:latin typeface="Calibri" panose="020F0502020204030204" pitchFamily="34" charset="0"/>
                        </a:rPr>
                        <a:t>Footscray</a:t>
                      </a:r>
                    </a:p>
                  </a:txBody>
                  <a:tcPr marL="8868" marR="8868" marT="8868" marB="0" anchor="b">
                    <a:lnL>
                      <a:noFill/>
                    </a:lnL>
                    <a:lnR>
                      <a:noFill/>
                    </a:lnR>
                    <a:lnT>
                      <a:noFill/>
                    </a:lnT>
                    <a:lnB>
                      <a:noFill/>
                    </a:lnB>
                  </a:tcPr>
                </a:tc>
                <a:extLst>
                  <a:ext uri="{0D108BD9-81ED-4DB2-BD59-A6C34878D82A}">
                    <a16:rowId xmlns:a16="http://schemas.microsoft.com/office/drawing/2014/main" val="1253335488"/>
                  </a:ext>
                </a:extLst>
              </a:tr>
              <a:tr h="189189">
                <a:tc>
                  <a:txBody>
                    <a:bodyPr/>
                    <a:lstStyle/>
                    <a:p>
                      <a:pPr algn="l" fontAlgn="b"/>
                      <a:r>
                        <a:rPr lang="en-AU" sz="1200" b="0" i="0" u="none" strike="noStrike">
                          <a:solidFill>
                            <a:srgbClr val="000000"/>
                          </a:solidFill>
                          <a:effectLst/>
                          <a:latin typeface="Calibri" panose="020F0502020204030204" pitchFamily="34" charset="0"/>
                        </a:rPr>
                        <a:t>Hillside</a:t>
                      </a:r>
                    </a:p>
                  </a:txBody>
                  <a:tcPr marL="8868" marR="8868" marT="8868" marB="0" anchor="b">
                    <a:lnL>
                      <a:noFill/>
                    </a:lnL>
                    <a:lnR>
                      <a:noFill/>
                    </a:lnR>
                    <a:lnT>
                      <a:noFill/>
                    </a:lnT>
                    <a:lnB>
                      <a:noFill/>
                    </a:lnB>
                  </a:tcPr>
                </a:tc>
                <a:extLst>
                  <a:ext uri="{0D108BD9-81ED-4DB2-BD59-A6C34878D82A}">
                    <a16:rowId xmlns:a16="http://schemas.microsoft.com/office/drawing/2014/main" val="153942551"/>
                  </a:ext>
                </a:extLst>
              </a:tr>
              <a:tr h="189189">
                <a:tc>
                  <a:txBody>
                    <a:bodyPr/>
                    <a:lstStyle/>
                    <a:p>
                      <a:pPr algn="l" fontAlgn="b"/>
                      <a:r>
                        <a:rPr lang="en-AU" sz="1200" b="0" i="0" u="none" strike="noStrike">
                          <a:solidFill>
                            <a:srgbClr val="000000"/>
                          </a:solidFill>
                          <a:effectLst/>
                          <a:latin typeface="Calibri" panose="020F0502020204030204" pitchFamily="34" charset="0"/>
                        </a:rPr>
                        <a:t>Taylors Hill</a:t>
                      </a:r>
                    </a:p>
                  </a:txBody>
                  <a:tcPr marL="8868" marR="8868" marT="8868" marB="0" anchor="b">
                    <a:lnL>
                      <a:noFill/>
                    </a:lnL>
                    <a:lnR>
                      <a:noFill/>
                    </a:lnR>
                    <a:lnT>
                      <a:noFill/>
                    </a:lnT>
                    <a:lnB>
                      <a:noFill/>
                    </a:lnB>
                  </a:tcPr>
                </a:tc>
                <a:extLst>
                  <a:ext uri="{0D108BD9-81ED-4DB2-BD59-A6C34878D82A}">
                    <a16:rowId xmlns:a16="http://schemas.microsoft.com/office/drawing/2014/main" val="3025106261"/>
                  </a:ext>
                </a:extLst>
              </a:tr>
              <a:tr h="189189">
                <a:tc>
                  <a:txBody>
                    <a:bodyPr/>
                    <a:lstStyle/>
                    <a:p>
                      <a:pPr algn="l" fontAlgn="b"/>
                      <a:r>
                        <a:rPr lang="en-AU" sz="1200" b="0" i="0" u="none" strike="noStrike" dirty="0">
                          <a:solidFill>
                            <a:srgbClr val="000000"/>
                          </a:solidFill>
                          <a:effectLst/>
                          <a:latin typeface="Calibri" panose="020F0502020204030204" pitchFamily="34" charset="0"/>
                        </a:rPr>
                        <a:t>Caroline Springs</a:t>
                      </a:r>
                    </a:p>
                  </a:txBody>
                  <a:tcPr marL="8868" marR="8868" marT="8868" marB="0" anchor="b">
                    <a:lnL>
                      <a:noFill/>
                    </a:lnL>
                    <a:lnR>
                      <a:noFill/>
                    </a:lnR>
                    <a:lnT>
                      <a:noFill/>
                    </a:lnT>
                    <a:lnB>
                      <a:noFill/>
                    </a:lnB>
                  </a:tcPr>
                </a:tc>
                <a:extLst>
                  <a:ext uri="{0D108BD9-81ED-4DB2-BD59-A6C34878D82A}">
                    <a16:rowId xmlns:a16="http://schemas.microsoft.com/office/drawing/2014/main" val="2754183332"/>
                  </a:ext>
                </a:extLst>
              </a:tr>
              <a:tr h="189189">
                <a:tc>
                  <a:txBody>
                    <a:bodyPr/>
                    <a:lstStyle/>
                    <a:p>
                      <a:pPr algn="l" fontAlgn="b"/>
                      <a:r>
                        <a:rPr lang="en-AU" sz="1200" b="0" i="0" u="none" strike="noStrike">
                          <a:solidFill>
                            <a:srgbClr val="000000"/>
                          </a:solidFill>
                          <a:effectLst/>
                          <a:latin typeface="Calibri" panose="020F0502020204030204" pitchFamily="34" charset="0"/>
                        </a:rPr>
                        <a:t>Hoppers Crossing - South</a:t>
                      </a:r>
                    </a:p>
                  </a:txBody>
                  <a:tcPr marL="8868" marR="8868" marT="8868" marB="0" anchor="b">
                    <a:lnL>
                      <a:noFill/>
                    </a:lnL>
                    <a:lnR>
                      <a:noFill/>
                    </a:lnR>
                    <a:lnT>
                      <a:noFill/>
                    </a:lnT>
                    <a:lnB>
                      <a:noFill/>
                    </a:lnB>
                  </a:tcPr>
                </a:tc>
                <a:extLst>
                  <a:ext uri="{0D108BD9-81ED-4DB2-BD59-A6C34878D82A}">
                    <a16:rowId xmlns:a16="http://schemas.microsoft.com/office/drawing/2014/main" val="546263036"/>
                  </a:ext>
                </a:extLst>
              </a:tr>
              <a:tr h="189189">
                <a:tc>
                  <a:txBody>
                    <a:bodyPr/>
                    <a:lstStyle/>
                    <a:p>
                      <a:pPr algn="l" fontAlgn="b"/>
                      <a:r>
                        <a:rPr lang="en-AU" sz="1200" b="0" i="0" u="none" strike="noStrike">
                          <a:solidFill>
                            <a:srgbClr val="000000"/>
                          </a:solidFill>
                          <a:effectLst/>
                          <a:latin typeface="Calibri" panose="020F0502020204030204" pitchFamily="34" charset="0"/>
                        </a:rPr>
                        <a:t>Tarneit</a:t>
                      </a:r>
                    </a:p>
                  </a:txBody>
                  <a:tcPr marL="8868" marR="8868" marT="8868" marB="0" anchor="b">
                    <a:lnL>
                      <a:noFill/>
                    </a:lnL>
                    <a:lnR>
                      <a:noFill/>
                    </a:lnR>
                    <a:lnT>
                      <a:noFill/>
                    </a:lnT>
                    <a:lnB>
                      <a:noFill/>
                    </a:lnB>
                  </a:tcPr>
                </a:tc>
                <a:extLst>
                  <a:ext uri="{0D108BD9-81ED-4DB2-BD59-A6C34878D82A}">
                    <a16:rowId xmlns:a16="http://schemas.microsoft.com/office/drawing/2014/main" val="222552918"/>
                  </a:ext>
                </a:extLst>
              </a:tr>
              <a:tr h="189189">
                <a:tc>
                  <a:txBody>
                    <a:bodyPr/>
                    <a:lstStyle/>
                    <a:p>
                      <a:pPr algn="l" fontAlgn="b"/>
                      <a:r>
                        <a:rPr lang="en-AU" sz="1200" b="0" i="0" u="none" strike="noStrike">
                          <a:solidFill>
                            <a:srgbClr val="000000"/>
                          </a:solidFill>
                          <a:effectLst/>
                          <a:latin typeface="Calibri" panose="020F0502020204030204" pitchFamily="34" charset="0"/>
                        </a:rPr>
                        <a:t>Truganina</a:t>
                      </a:r>
                    </a:p>
                  </a:txBody>
                  <a:tcPr marL="8868" marR="8868" marT="8868" marB="0" anchor="b">
                    <a:lnL>
                      <a:noFill/>
                    </a:lnL>
                    <a:lnR>
                      <a:noFill/>
                    </a:lnR>
                    <a:lnT>
                      <a:noFill/>
                    </a:lnT>
                    <a:lnB>
                      <a:noFill/>
                    </a:lnB>
                  </a:tcPr>
                </a:tc>
                <a:extLst>
                  <a:ext uri="{0D108BD9-81ED-4DB2-BD59-A6C34878D82A}">
                    <a16:rowId xmlns:a16="http://schemas.microsoft.com/office/drawing/2014/main" val="2571228779"/>
                  </a:ext>
                </a:extLst>
              </a:tr>
              <a:tr h="189189">
                <a:tc>
                  <a:txBody>
                    <a:bodyPr/>
                    <a:lstStyle/>
                    <a:p>
                      <a:pPr algn="l" fontAlgn="b"/>
                      <a:r>
                        <a:rPr lang="en-AU" sz="1200" b="0" i="0" u="none" strike="noStrike">
                          <a:solidFill>
                            <a:srgbClr val="000000"/>
                          </a:solidFill>
                          <a:effectLst/>
                          <a:latin typeface="Calibri" panose="020F0502020204030204" pitchFamily="34" charset="0"/>
                        </a:rPr>
                        <a:t>Wyndham Vale</a:t>
                      </a:r>
                    </a:p>
                  </a:txBody>
                  <a:tcPr marL="8868" marR="8868" marT="8868" marB="0" anchor="b">
                    <a:lnL>
                      <a:noFill/>
                    </a:lnL>
                    <a:lnR>
                      <a:noFill/>
                    </a:lnR>
                    <a:lnT>
                      <a:noFill/>
                    </a:lnT>
                    <a:lnB>
                      <a:noFill/>
                    </a:lnB>
                  </a:tcPr>
                </a:tc>
                <a:extLst>
                  <a:ext uri="{0D108BD9-81ED-4DB2-BD59-A6C34878D82A}">
                    <a16:rowId xmlns:a16="http://schemas.microsoft.com/office/drawing/2014/main" val="93570455"/>
                  </a:ext>
                </a:extLst>
              </a:tr>
              <a:tr h="189189">
                <a:tc>
                  <a:txBody>
                    <a:bodyPr/>
                    <a:lstStyle/>
                    <a:p>
                      <a:pPr algn="l" fontAlgn="b"/>
                      <a:r>
                        <a:rPr lang="en-AU" sz="1200" b="0" i="0" u="none" strike="noStrike">
                          <a:solidFill>
                            <a:srgbClr val="000000"/>
                          </a:solidFill>
                          <a:effectLst/>
                          <a:latin typeface="Calibri" panose="020F0502020204030204" pitchFamily="34" charset="0"/>
                        </a:rPr>
                        <a:t>Point Cook - North</a:t>
                      </a:r>
                    </a:p>
                  </a:txBody>
                  <a:tcPr marL="8868" marR="8868" marT="8868" marB="0" anchor="b">
                    <a:lnL>
                      <a:noFill/>
                    </a:lnL>
                    <a:lnR>
                      <a:noFill/>
                    </a:lnR>
                    <a:lnT>
                      <a:noFill/>
                    </a:lnT>
                    <a:lnB>
                      <a:noFill/>
                    </a:lnB>
                  </a:tcPr>
                </a:tc>
                <a:extLst>
                  <a:ext uri="{0D108BD9-81ED-4DB2-BD59-A6C34878D82A}">
                    <a16:rowId xmlns:a16="http://schemas.microsoft.com/office/drawing/2014/main" val="493764225"/>
                  </a:ext>
                </a:extLst>
              </a:tr>
              <a:tr h="189189">
                <a:tc>
                  <a:txBody>
                    <a:bodyPr/>
                    <a:lstStyle/>
                    <a:p>
                      <a:pPr algn="l" fontAlgn="b"/>
                      <a:r>
                        <a:rPr lang="en-AU" sz="1200" b="0" i="0" u="none" strike="noStrike" dirty="0">
                          <a:solidFill>
                            <a:srgbClr val="000000"/>
                          </a:solidFill>
                          <a:effectLst/>
                          <a:latin typeface="Calibri" panose="020F0502020204030204" pitchFamily="34" charset="0"/>
                        </a:rPr>
                        <a:t>Werribee - East</a:t>
                      </a:r>
                    </a:p>
                  </a:txBody>
                  <a:tcPr marL="8868" marR="8868" marT="8868" marB="0" anchor="b">
                    <a:lnL>
                      <a:noFill/>
                    </a:lnL>
                    <a:lnR>
                      <a:noFill/>
                    </a:lnR>
                    <a:lnT>
                      <a:noFill/>
                    </a:lnT>
                    <a:lnB>
                      <a:noFill/>
                    </a:lnB>
                  </a:tcPr>
                </a:tc>
                <a:extLst>
                  <a:ext uri="{0D108BD9-81ED-4DB2-BD59-A6C34878D82A}">
                    <a16:rowId xmlns:a16="http://schemas.microsoft.com/office/drawing/2014/main" val="1776864304"/>
                  </a:ext>
                </a:extLst>
              </a:tr>
            </a:tbl>
          </a:graphicData>
        </a:graphic>
      </p:graphicFrame>
      <p:graphicFrame>
        <p:nvGraphicFramePr>
          <p:cNvPr id="11" name="Table 10">
            <a:extLst>
              <a:ext uri="{FF2B5EF4-FFF2-40B4-BE49-F238E27FC236}">
                <a16:creationId xmlns:a16="http://schemas.microsoft.com/office/drawing/2014/main" id="{DA4D40D7-C612-354C-AFB3-6D2A6DEC6C2B}"/>
              </a:ext>
            </a:extLst>
          </p:cNvPr>
          <p:cNvGraphicFramePr>
            <a:graphicFrameLocks noGrp="1"/>
          </p:cNvGraphicFramePr>
          <p:nvPr>
            <p:extLst>
              <p:ext uri="{D42A27DB-BD31-4B8C-83A1-F6EECF244321}">
                <p14:modId xmlns:p14="http://schemas.microsoft.com/office/powerpoint/2010/main" val="2544930418"/>
              </p:ext>
            </p:extLst>
          </p:nvPr>
        </p:nvGraphicFramePr>
        <p:xfrm>
          <a:off x="4921767" y="1397680"/>
          <a:ext cx="2794000" cy="406400"/>
        </p:xfrm>
        <a:graphic>
          <a:graphicData uri="http://schemas.openxmlformats.org/drawingml/2006/table">
            <a:tbl>
              <a:tblPr/>
              <a:tblGrid>
                <a:gridCol w="2794000">
                  <a:extLst>
                    <a:ext uri="{9D8B030D-6E8A-4147-A177-3AD203B41FA5}">
                      <a16:colId xmlns:a16="http://schemas.microsoft.com/office/drawing/2014/main" val="442244960"/>
                    </a:ext>
                  </a:extLst>
                </a:gridCol>
              </a:tblGrid>
              <a:tr h="203200">
                <a:tc>
                  <a:txBody>
                    <a:bodyPr/>
                    <a:lstStyle/>
                    <a:p>
                      <a:pPr algn="l" fontAlgn="b"/>
                      <a:r>
                        <a:rPr lang="en-AU" sz="1200" b="0" i="0" u="none" strike="noStrike" dirty="0">
                          <a:solidFill>
                            <a:srgbClr val="000000"/>
                          </a:solidFill>
                          <a:effectLst/>
                          <a:latin typeface="Calibri" panose="020F0502020204030204" pitchFamily="34" charset="0"/>
                        </a:rPr>
                        <a:t>Calamvale - Stretton</a:t>
                      </a:r>
                    </a:p>
                  </a:txBody>
                  <a:tcPr marL="9525" marR="9525" marT="9525" marB="0" anchor="b">
                    <a:lnL>
                      <a:noFill/>
                    </a:lnL>
                    <a:lnR>
                      <a:noFill/>
                    </a:lnR>
                    <a:lnT>
                      <a:noFill/>
                    </a:lnT>
                    <a:lnB>
                      <a:noFill/>
                    </a:lnB>
                  </a:tcPr>
                </a:tc>
                <a:extLst>
                  <a:ext uri="{0D108BD9-81ED-4DB2-BD59-A6C34878D82A}">
                    <a16:rowId xmlns:a16="http://schemas.microsoft.com/office/drawing/2014/main" val="2429952640"/>
                  </a:ext>
                </a:extLst>
              </a:tr>
              <a:tr h="203200">
                <a:tc>
                  <a:txBody>
                    <a:bodyPr/>
                    <a:lstStyle/>
                    <a:p>
                      <a:pPr algn="l" fontAlgn="b"/>
                      <a:r>
                        <a:rPr lang="en-AU" sz="1200" b="0" i="0" u="none" strike="noStrike" dirty="0">
                          <a:solidFill>
                            <a:srgbClr val="000000"/>
                          </a:solidFill>
                          <a:effectLst/>
                          <a:latin typeface="Calibri" panose="020F0502020204030204" pitchFamily="34" charset="0"/>
                        </a:rPr>
                        <a:t>Forest Lake - Doolandella</a:t>
                      </a:r>
                    </a:p>
                  </a:txBody>
                  <a:tcPr marL="9525" marR="9525" marT="9525" marB="0" anchor="b">
                    <a:lnL>
                      <a:noFill/>
                    </a:lnL>
                    <a:lnR>
                      <a:noFill/>
                    </a:lnR>
                    <a:lnT>
                      <a:noFill/>
                    </a:lnT>
                    <a:lnB>
                      <a:noFill/>
                    </a:lnB>
                  </a:tcPr>
                </a:tc>
                <a:extLst>
                  <a:ext uri="{0D108BD9-81ED-4DB2-BD59-A6C34878D82A}">
                    <a16:rowId xmlns:a16="http://schemas.microsoft.com/office/drawing/2014/main" val="4110470815"/>
                  </a:ext>
                </a:extLst>
              </a:tr>
            </a:tbl>
          </a:graphicData>
        </a:graphic>
      </p:graphicFrame>
      <p:graphicFrame>
        <p:nvGraphicFramePr>
          <p:cNvPr id="12" name="Table 11">
            <a:extLst>
              <a:ext uri="{FF2B5EF4-FFF2-40B4-BE49-F238E27FC236}">
                <a16:creationId xmlns:a16="http://schemas.microsoft.com/office/drawing/2014/main" id="{4BCA5C4B-1FF8-7948-A649-467F5554E41B}"/>
              </a:ext>
            </a:extLst>
          </p:cNvPr>
          <p:cNvGraphicFramePr>
            <a:graphicFrameLocks noGrp="1"/>
          </p:cNvGraphicFramePr>
          <p:nvPr>
            <p:extLst>
              <p:ext uri="{D42A27DB-BD31-4B8C-83A1-F6EECF244321}">
                <p14:modId xmlns:p14="http://schemas.microsoft.com/office/powerpoint/2010/main" val="3700868409"/>
              </p:ext>
            </p:extLst>
          </p:nvPr>
        </p:nvGraphicFramePr>
        <p:xfrm>
          <a:off x="4921767" y="2158918"/>
          <a:ext cx="2794000" cy="609600"/>
        </p:xfrm>
        <a:graphic>
          <a:graphicData uri="http://schemas.openxmlformats.org/drawingml/2006/table">
            <a:tbl>
              <a:tblPr/>
              <a:tblGrid>
                <a:gridCol w="2794000">
                  <a:extLst>
                    <a:ext uri="{9D8B030D-6E8A-4147-A177-3AD203B41FA5}">
                      <a16:colId xmlns:a16="http://schemas.microsoft.com/office/drawing/2014/main" val="940547192"/>
                    </a:ext>
                  </a:extLst>
                </a:gridCol>
              </a:tblGrid>
              <a:tr h="203200">
                <a:tc>
                  <a:txBody>
                    <a:bodyPr/>
                    <a:lstStyle/>
                    <a:p>
                      <a:pPr algn="l" fontAlgn="b"/>
                      <a:r>
                        <a:rPr lang="en-AU" sz="1200" b="0" i="0" u="none" strike="noStrike">
                          <a:solidFill>
                            <a:srgbClr val="000000"/>
                          </a:solidFill>
                          <a:effectLst/>
                          <a:latin typeface="Calibri" panose="020F0502020204030204" pitchFamily="34" charset="0"/>
                        </a:rPr>
                        <a:t>Enfield - Blair Athol</a:t>
                      </a:r>
                    </a:p>
                  </a:txBody>
                  <a:tcPr marL="9525" marR="9525" marT="9525" marB="0" anchor="b">
                    <a:lnL>
                      <a:noFill/>
                    </a:lnL>
                    <a:lnR>
                      <a:noFill/>
                    </a:lnR>
                    <a:lnT>
                      <a:noFill/>
                    </a:lnT>
                    <a:lnB>
                      <a:noFill/>
                    </a:lnB>
                  </a:tcPr>
                </a:tc>
                <a:extLst>
                  <a:ext uri="{0D108BD9-81ED-4DB2-BD59-A6C34878D82A}">
                    <a16:rowId xmlns:a16="http://schemas.microsoft.com/office/drawing/2014/main" val="2191232691"/>
                  </a:ext>
                </a:extLst>
              </a:tr>
              <a:tr h="203200">
                <a:tc>
                  <a:txBody>
                    <a:bodyPr/>
                    <a:lstStyle/>
                    <a:p>
                      <a:pPr algn="l" fontAlgn="b"/>
                      <a:r>
                        <a:rPr lang="en-AU" sz="1200" b="0" i="0" u="none" strike="noStrike">
                          <a:solidFill>
                            <a:srgbClr val="000000"/>
                          </a:solidFill>
                          <a:effectLst/>
                          <a:latin typeface="Calibri" panose="020F0502020204030204" pitchFamily="34" charset="0"/>
                        </a:rPr>
                        <a:t>Windsor Gardens</a:t>
                      </a:r>
                    </a:p>
                  </a:txBody>
                  <a:tcPr marL="9525" marR="9525" marT="9525" marB="0" anchor="b">
                    <a:lnL>
                      <a:noFill/>
                    </a:lnL>
                    <a:lnR>
                      <a:noFill/>
                    </a:lnR>
                    <a:lnT>
                      <a:noFill/>
                    </a:lnT>
                    <a:lnB>
                      <a:noFill/>
                    </a:lnB>
                  </a:tcPr>
                </a:tc>
                <a:extLst>
                  <a:ext uri="{0D108BD9-81ED-4DB2-BD59-A6C34878D82A}">
                    <a16:rowId xmlns:a16="http://schemas.microsoft.com/office/drawing/2014/main" val="3665359405"/>
                  </a:ext>
                </a:extLst>
              </a:tr>
              <a:tr h="203200">
                <a:tc>
                  <a:txBody>
                    <a:bodyPr/>
                    <a:lstStyle/>
                    <a:p>
                      <a:pPr algn="l" fontAlgn="b"/>
                      <a:r>
                        <a:rPr lang="en-AU" sz="1200" b="0" i="0" u="none" strike="noStrike" dirty="0">
                          <a:solidFill>
                            <a:srgbClr val="000000"/>
                          </a:solidFill>
                          <a:effectLst/>
                          <a:latin typeface="Calibri" panose="020F0502020204030204" pitchFamily="34" charset="0"/>
                        </a:rPr>
                        <a:t>Plympton</a:t>
                      </a:r>
                    </a:p>
                  </a:txBody>
                  <a:tcPr marL="9525" marR="9525" marT="9525" marB="0" anchor="b">
                    <a:lnL>
                      <a:noFill/>
                    </a:lnL>
                    <a:lnR>
                      <a:noFill/>
                    </a:lnR>
                    <a:lnT>
                      <a:noFill/>
                    </a:lnT>
                    <a:lnB>
                      <a:noFill/>
                    </a:lnB>
                  </a:tcPr>
                </a:tc>
                <a:extLst>
                  <a:ext uri="{0D108BD9-81ED-4DB2-BD59-A6C34878D82A}">
                    <a16:rowId xmlns:a16="http://schemas.microsoft.com/office/drawing/2014/main" val="80472700"/>
                  </a:ext>
                </a:extLst>
              </a:tr>
            </a:tbl>
          </a:graphicData>
        </a:graphic>
      </p:graphicFrame>
      <p:graphicFrame>
        <p:nvGraphicFramePr>
          <p:cNvPr id="13" name="Table 12">
            <a:extLst>
              <a:ext uri="{FF2B5EF4-FFF2-40B4-BE49-F238E27FC236}">
                <a16:creationId xmlns:a16="http://schemas.microsoft.com/office/drawing/2014/main" id="{1AD7BC5B-8A6E-2846-BBFC-3A0D2C3F0AF5}"/>
              </a:ext>
            </a:extLst>
          </p:cNvPr>
          <p:cNvGraphicFramePr>
            <a:graphicFrameLocks noGrp="1"/>
          </p:cNvGraphicFramePr>
          <p:nvPr>
            <p:extLst>
              <p:ext uri="{D42A27DB-BD31-4B8C-83A1-F6EECF244321}">
                <p14:modId xmlns:p14="http://schemas.microsoft.com/office/powerpoint/2010/main" val="3751185867"/>
              </p:ext>
            </p:extLst>
          </p:nvPr>
        </p:nvGraphicFramePr>
        <p:xfrm>
          <a:off x="4921767" y="3123356"/>
          <a:ext cx="2794000" cy="2641600"/>
        </p:xfrm>
        <a:graphic>
          <a:graphicData uri="http://schemas.openxmlformats.org/drawingml/2006/table">
            <a:tbl>
              <a:tblPr/>
              <a:tblGrid>
                <a:gridCol w="2794000">
                  <a:extLst>
                    <a:ext uri="{9D8B030D-6E8A-4147-A177-3AD203B41FA5}">
                      <a16:colId xmlns:a16="http://schemas.microsoft.com/office/drawing/2014/main" val="865728088"/>
                    </a:ext>
                  </a:extLst>
                </a:gridCol>
              </a:tblGrid>
              <a:tr h="203200">
                <a:tc>
                  <a:txBody>
                    <a:bodyPr/>
                    <a:lstStyle/>
                    <a:p>
                      <a:pPr algn="l" fontAlgn="b"/>
                      <a:r>
                        <a:rPr lang="en-AU" sz="1200" b="0" i="0" u="none" strike="noStrike">
                          <a:solidFill>
                            <a:srgbClr val="000000"/>
                          </a:solidFill>
                          <a:effectLst/>
                          <a:latin typeface="Calibri" panose="020F0502020204030204" pitchFamily="34" charset="0"/>
                        </a:rPr>
                        <a:t>Perth City</a:t>
                      </a:r>
                    </a:p>
                  </a:txBody>
                  <a:tcPr marL="9525" marR="9525" marT="9525" marB="0" anchor="b">
                    <a:lnL>
                      <a:noFill/>
                    </a:lnL>
                    <a:lnR>
                      <a:noFill/>
                    </a:lnR>
                    <a:lnT>
                      <a:noFill/>
                    </a:lnT>
                    <a:lnB>
                      <a:noFill/>
                    </a:lnB>
                  </a:tcPr>
                </a:tc>
                <a:extLst>
                  <a:ext uri="{0D108BD9-81ED-4DB2-BD59-A6C34878D82A}">
                    <a16:rowId xmlns:a16="http://schemas.microsoft.com/office/drawing/2014/main" val="3648361478"/>
                  </a:ext>
                </a:extLst>
              </a:tr>
              <a:tr h="203200">
                <a:tc>
                  <a:txBody>
                    <a:bodyPr/>
                    <a:lstStyle/>
                    <a:p>
                      <a:pPr algn="l" fontAlgn="b"/>
                      <a:r>
                        <a:rPr lang="en-AU" sz="1200" b="0" i="0" u="none" strike="noStrike">
                          <a:solidFill>
                            <a:srgbClr val="000000"/>
                          </a:solidFill>
                          <a:effectLst/>
                          <a:latin typeface="Calibri" panose="020F0502020204030204" pitchFamily="34" charset="0"/>
                        </a:rPr>
                        <a:t>Beechboro</a:t>
                      </a:r>
                    </a:p>
                  </a:txBody>
                  <a:tcPr marL="9525" marR="9525" marT="9525" marB="0" anchor="b">
                    <a:lnL>
                      <a:noFill/>
                    </a:lnL>
                    <a:lnR>
                      <a:noFill/>
                    </a:lnR>
                    <a:lnT>
                      <a:noFill/>
                    </a:lnT>
                    <a:lnB>
                      <a:noFill/>
                    </a:lnB>
                  </a:tcPr>
                </a:tc>
                <a:extLst>
                  <a:ext uri="{0D108BD9-81ED-4DB2-BD59-A6C34878D82A}">
                    <a16:rowId xmlns:a16="http://schemas.microsoft.com/office/drawing/2014/main" val="2502543967"/>
                  </a:ext>
                </a:extLst>
              </a:tr>
              <a:tr h="203200">
                <a:tc>
                  <a:txBody>
                    <a:bodyPr/>
                    <a:lstStyle/>
                    <a:p>
                      <a:pPr algn="l" fontAlgn="b"/>
                      <a:r>
                        <a:rPr lang="en-AU" sz="1200" b="0" i="0" u="none" strike="noStrike">
                          <a:solidFill>
                            <a:srgbClr val="000000"/>
                          </a:solidFill>
                          <a:effectLst/>
                          <a:latin typeface="Calibri" panose="020F0502020204030204" pitchFamily="34" charset="0"/>
                        </a:rPr>
                        <a:t>Ellenbrook</a:t>
                      </a:r>
                    </a:p>
                  </a:txBody>
                  <a:tcPr marL="9525" marR="9525" marT="9525" marB="0" anchor="b">
                    <a:lnL>
                      <a:noFill/>
                    </a:lnL>
                    <a:lnR>
                      <a:noFill/>
                    </a:lnR>
                    <a:lnT>
                      <a:noFill/>
                    </a:lnT>
                    <a:lnB>
                      <a:noFill/>
                    </a:lnB>
                  </a:tcPr>
                </a:tc>
                <a:extLst>
                  <a:ext uri="{0D108BD9-81ED-4DB2-BD59-A6C34878D82A}">
                    <a16:rowId xmlns:a16="http://schemas.microsoft.com/office/drawing/2014/main" val="1476487580"/>
                  </a:ext>
                </a:extLst>
              </a:tr>
              <a:tr h="203200">
                <a:tc>
                  <a:txBody>
                    <a:bodyPr/>
                    <a:lstStyle/>
                    <a:p>
                      <a:pPr algn="l" fontAlgn="b"/>
                      <a:r>
                        <a:rPr lang="en-AU" sz="1200" b="0" i="0" u="none" strike="noStrike">
                          <a:solidFill>
                            <a:srgbClr val="000000"/>
                          </a:solidFill>
                          <a:effectLst/>
                          <a:latin typeface="Calibri" panose="020F0502020204030204" pitchFamily="34" charset="0"/>
                        </a:rPr>
                        <a:t>Balga - Mirrabooka</a:t>
                      </a:r>
                    </a:p>
                  </a:txBody>
                  <a:tcPr marL="9525" marR="9525" marT="9525" marB="0" anchor="b">
                    <a:lnL>
                      <a:noFill/>
                    </a:lnL>
                    <a:lnR>
                      <a:noFill/>
                    </a:lnR>
                    <a:lnT>
                      <a:noFill/>
                    </a:lnT>
                    <a:lnB>
                      <a:noFill/>
                    </a:lnB>
                  </a:tcPr>
                </a:tc>
                <a:extLst>
                  <a:ext uri="{0D108BD9-81ED-4DB2-BD59-A6C34878D82A}">
                    <a16:rowId xmlns:a16="http://schemas.microsoft.com/office/drawing/2014/main" val="2053766532"/>
                  </a:ext>
                </a:extLst>
              </a:tr>
              <a:tr h="203200">
                <a:tc>
                  <a:txBody>
                    <a:bodyPr/>
                    <a:lstStyle/>
                    <a:p>
                      <a:pPr algn="l" fontAlgn="b"/>
                      <a:r>
                        <a:rPr lang="en-AU" sz="1200" b="0" i="0" u="none" strike="noStrike">
                          <a:solidFill>
                            <a:srgbClr val="000000"/>
                          </a:solidFill>
                          <a:effectLst/>
                          <a:latin typeface="Calibri" panose="020F0502020204030204" pitchFamily="34" charset="0"/>
                        </a:rPr>
                        <a:t>Nollamara - Westminster</a:t>
                      </a:r>
                    </a:p>
                  </a:txBody>
                  <a:tcPr marL="9525" marR="9525" marT="9525" marB="0" anchor="b">
                    <a:lnL>
                      <a:noFill/>
                    </a:lnL>
                    <a:lnR>
                      <a:noFill/>
                    </a:lnR>
                    <a:lnT>
                      <a:noFill/>
                    </a:lnT>
                    <a:lnB>
                      <a:noFill/>
                    </a:lnB>
                  </a:tcPr>
                </a:tc>
                <a:extLst>
                  <a:ext uri="{0D108BD9-81ED-4DB2-BD59-A6C34878D82A}">
                    <a16:rowId xmlns:a16="http://schemas.microsoft.com/office/drawing/2014/main" val="2270523347"/>
                  </a:ext>
                </a:extLst>
              </a:tr>
              <a:tr h="203200">
                <a:tc>
                  <a:txBody>
                    <a:bodyPr/>
                    <a:lstStyle/>
                    <a:p>
                      <a:pPr algn="l" fontAlgn="b"/>
                      <a:r>
                        <a:rPr lang="en-AU" sz="1200" b="0" i="0" u="none" strike="noStrike">
                          <a:solidFill>
                            <a:srgbClr val="000000"/>
                          </a:solidFill>
                          <a:effectLst/>
                          <a:latin typeface="Calibri" panose="020F0502020204030204" pitchFamily="34" charset="0"/>
                        </a:rPr>
                        <a:t>Madeley - Darch - Landsdale</a:t>
                      </a:r>
                    </a:p>
                  </a:txBody>
                  <a:tcPr marL="9525" marR="9525" marT="9525" marB="0" anchor="b">
                    <a:lnL>
                      <a:noFill/>
                    </a:lnL>
                    <a:lnR>
                      <a:noFill/>
                    </a:lnR>
                    <a:lnT>
                      <a:noFill/>
                    </a:lnT>
                    <a:lnB>
                      <a:noFill/>
                    </a:lnB>
                  </a:tcPr>
                </a:tc>
                <a:extLst>
                  <a:ext uri="{0D108BD9-81ED-4DB2-BD59-A6C34878D82A}">
                    <a16:rowId xmlns:a16="http://schemas.microsoft.com/office/drawing/2014/main" val="3544245174"/>
                  </a:ext>
                </a:extLst>
              </a:tr>
              <a:tr h="203200">
                <a:tc>
                  <a:txBody>
                    <a:bodyPr/>
                    <a:lstStyle/>
                    <a:p>
                      <a:pPr algn="l" fontAlgn="b"/>
                      <a:r>
                        <a:rPr lang="en-AU" sz="1200" b="0" i="0" u="none" strike="noStrike">
                          <a:solidFill>
                            <a:srgbClr val="000000"/>
                          </a:solidFill>
                          <a:effectLst/>
                          <a:latin typeface="Calibri" panose="020F0502020204030204" pitchFamily="34" charset="0"/>
                        </a:rPr>
                        <a:t>Forrestdale - Harrisdale - Piara Waters</a:t>
                      </a:r>
                    </a:p>
                  </a:txBody>
                  <a:tcPr marL="9525" marR="9525" marT="9525" marB="0" anchor="b">
                    <a:lnL>
                      <a:noFill/>
                    </a:lnL>
                    <a:lnR>
                      <a:noFill/>
                    </a:lnR>
                    <a:lnT>
                      <a:noFill/>
                    </a:lnT>
                    <a:lnB>
                      <a:noFill/>
                    </a:lnB>
                  </a:tcPr>
                </a:tc>
                <a:extLst>
                  <a:ext uri="{0D108BD9-81ED-4DB2-BD59-A6C34878D82A}">
                    <a16:rowId xmlns:a16="http://schemas.microsoft.com/office/drawing/2014/main" val="3355081488"/>
                  </a:ext>
                </a:extLst>
              </a:tr>
              <a:tr h="203200">
                <a:tc>
                  <a:txBody>
                    <a:bodyPr/>
                    <a:lstStyle/>
                    <a:p>
                      <a:pPr algn="l" fontAlgn="b"/>
                      <a:r>
                        <a:rPr lang="en-AU" sz="1200" b="0" i="0" u="none" strike="noStrike">
                          <a:solidFill>
                            <a:srgbClr val="000000"/>
                          </a:solidFill>
                          <a:effectLst/>
                          <a:latin typeface="Calibri" panose="020F0502020204030204" pitchFamily="34" charset="0"/>
                        </a:rPr>
                        <a:t>Rivervale - Kewdale - Cloverdale</a:t>
                      </a:r>
                    </a:p>
                  </a:txBody>
                  <a:tcPr marL="9525" marR="9525" marT="9525" marB="0" anchor="b">
                    <a:lnL>
                      <a:noFill/>
                    </a:lnL>
                    <a:lnR>
                      <a:noFill/>
                    </a:lnR>
                    <a:lnT>
                      <a:noFill/>
                    </a:lnT>
                    <a:lnB>
                      <a:noFill/>
                    </a:lnB>
                  </a:tcPr>
                </a:tc>
                <a:extLst>
                  <a:ext uri="{0D108BD9-81ED-4DB2-BD59-A6C34878D82A}">
                    <a16:rowId xmlns:a16="http://schemas.microsoft.com/office/drawing/2014/main" val="942288110"/>
                  </a:ext>
                </a:extLst>
              </a:tr>
              <a:tr h="203200">
                <a:tc>
                  <a:txBody>
                    <a:bodyPr/>
                    <a:lstStyle/>
                    <a:p>
                      <a:pPr algn="l" fontAlgn="b"/>
                      <a:r>
                        <a:rPr lang="en-AU" sz="1200" b="0" i="0" u="none" strike="noStrike">
                          <a:solidFill>
                            <a:srgbClr val="000000"/>
                          </a:solidFill>
                          <a:effectLst/>
                          <a:latin typeface="Calibri" panose="020F0502020204030204" pitchFamily="34" charset="0"/>
                        </a:rPr>
                        <a:t>Bentley - Wilson - St James</a:t>
                      </a:r>
                    </a:p>
                  </a:txBody>
                  <a:tcPr marL="9525" marR="9525" marT="9525" marB="0" anchor="b">
                    <a:lnL>
                      <a:noFill/>
                    </a:lnL>
                    <a:lnR>
                      <a:noFill/>
                    </a:lnR>
                    <a:lnT>
                      <a:noFill/>
                    </a:lnT>
                    <a:lnB>
                      <a:noFill/>
                    </a:lnB>
                  </a:tcPr>
                </a:tc>
                <a:extLst>
                  <a:ext uri="{0D108BD9-81ED-4DB2-BD59-A6C34878D82A}">
                    <a16:rowId xmlns:a16="http://schemas.microsoft.com/office/drawing/2014/main" val="808044397"/>
                  </a:ext>
                </a:extLst>
              </a:tr>
              <a:tr h="203200">
                <a:tc>
                  <a:txBody>
                    <a:bodyPr/>
                    <a:lstStyle/>
                    <a:p>
                      <a:pPr algn="l" fontAlgn="b"/>
                      <a:r>
                        <a:rPr lang="en-AU" sz="1200" b="0" i="0" u="none" strike="noStrike">
                          <a:solidFill>
                            <a:srgbClr val="000000"/>
                          </a:solidFill>
                          <a:effectLst/>
                          <a:latin typeface="Calibri" panose="020F0502020204030204" pitchFamily="34" charset="0"/>
                        </a:rPr>
                        <a:t>Cannington - Queens Park</a:t>
                      </a:r>
                    </a:p>
                  </a:txBody>
                  <a:tcPr marL="9525" marR="9525" marT="9525" marB="0" anchor="b">
                    <a:lnL>
                      <a:noFill/>
                    </a:lnL>
                    <a:lnR>
                      <a:noFill/>
                    </a:lnR>
                    <a:lnT>
                      <a:noFill/>
                    </a:lnT>
                    <a:lnB>
                      <a:noFill/>
                    </a:lnB>
                  </a:tcPr>
                </a:tc>
                <a:extLst>
                  <a:ext uri="{0D108BD9-81ED-4DB2-BD59-A6C34878D82A}">
                    <a16:rowId xmlns:a16="http://schemas.microsoft.com/office/drawing/2014/main" val="2642667328"/>
                  </a:ext>
                </a:extLst>
              </a:tr>
              <a:tr h="203200">
                <a:tc>
                  <a:txBody>
                    <a:bodyPr/>
                    <a:lstStyle/>
                    <a:p>
                      <a:pPr algn="l" fontAlgn="b"/>
                      <a:r>
                        <a:rPr lang="en-AU" sz="1200" b="0" i="0" u="none" strike="noStrike">
                          <a:solidFill>
                            <a:srgbClr val="000000"/>
                          </a:solidFill>
                          <a:effectLst/>
                          <a:latin typeface="Calibri" panose="020F0502020204030204" pitchFamily="34" charset="0"/>
                        </a:rPr>
                        <a:t>Beckenham - Kenwick - Langford</a:t>
                      </a:r>
                    </a:p>
                  </a:txBody>
                  <a:tcPr marL="9525" marR="9525" marT="9525" marB="0" anchor="b">
                    <a:lnL>
                      <a:noFill/>
                    </a:lnL>
                    <a:lnR>
                      <a:noFill/>
                    </a:lnR>
                    <a:lnT>
                      <a:noFill/>
                    </a:lnT>
                    <a:lnB>
                      <a:noFill/>
                    </a:lnB>
                  </a:tcPr>
                </a:tc>
                <a:extLst>
                  <a:ext uri="{0D108BD9-81ED-4DB2-BD59-A6C34878D82A}">
                    <a16:rowId xmlns:a16="http://schemas.microsoft.com/office/drawing/2014/main" val="1304097188"/>
                  </a:ext>
                </a:extLst>
              </a:tr>
              <a:tr h="203200">
                <a:tc>
                  <a:txBody>
                    <a:bodyPr/>
                    <a:lstStyle/>
                    <a:p>
                      <a:pPr algn="l" fontAlgn="b"/>
                      <a:r>
                        <a:rPr lang="en-AU" sz="1200" b="0" i="0" u="none" strike="noStrike">
                          <a:solidFill>
                            <a:srgbClr val="000000"/>
                          </a:solidFill>
                          <a:effectLst/>
                          <a:latin typeface="Calibri" panose="020F0502020204030204" pitchFamily="34" charset="0"/>
                        </a:rPr>
                        <a:t>Canning Vale - East</a:t>
                      </a:r>
                    </a:p>
                  </a:txBody>
                  <a:tcPr marL="9525" marR="9525" marT="9525" marB="0" anchor="b">
                    <a:lnL>
                      <a:noFill/>
                    </a:lnL>
                    <a:lnR>
                      <a:noFill/>
                    </a:lnR>
                    <a:lnT>
                      <a:noFill/>
                    </a:lnT>
                    <a:lnB>
                      <a:noFill/>
                    </a:lnB>
                  </a:tcPr>
                </a:tc>
                <a:extLst>
                  <a:ext uri="{0D108BD9-81ED-4DB2-BD59-A6C34878D82A}">
                    <a16:rowId xmlns:a16="http://schemas.microsoft.com/office/drawing/2014/main" val="1845474382"/>
                  </a:ext>
                </a:extLst>
              </a:tr>
              <a:tr h="203200">
                <a:tc>
                  <a:txBody>
                    <a:bodyPr/>
                    <a:lstStyle/>
                    <a:p>
                      <a:pPr algn="l" fontAlgn="b"/>
                      <a:r>
                        <a:rPr lang="en-AU" sz="1200" b="0" i="0" u="none" strike="noStrike" dirty="0">
                          <a:solidFill>
                            <a:srgbClr val="000000"/>
                          </a:solidFill>
                          <a:effectLst/>
                          <a:latin typeface="Calibri" panose="020F0502020204030204" pitchFamily="34" charset="0"/>
                        </a:rPr>
                        <a:t>Huntingdale - Southern River</a:t>
                      </a:r>
                    </a:p>
                  </a:txBody>
                  <a:tcPr marL="9525" marR="9525" marT="9525" marB="0" anchor="b">
                    <a:lnL>
                      <a:noFill/>
                    </a:lnL>
                    <a:lnR>
                      <a:noFill/>
                    </a:lnR>
                    <a:lnT>
                      <a:noFill/>
                    </a:lnT>
                    <a:lnB>
                      <a:noFill/>
                    </a:lnB>
                  </a:tcPr>
                </a:tc>
                <a:extLst>
                  <a:ext uri="{0D108BD9-81ED-4DB2-BD59-A6C34878D82A}">
                    <a16:rowId xmlns:a16="http://schemas.microsoft.com/office/drawing/2014/main" val="881365130"/>
                  </a:ext>
                </a:extLst>
              </a:tr>
            </a:tbl>
          </a:graphicData>
        </a:graphic>
      </p:graphicFrame>
      <p:sp>
        <p:nvSpPr>
          <p:cNvPr id="14" name="Rectangle 13">
            <a:extLst>
              <a:ext uri="{FF2B5EF4-FFF2-40B4-BE49-F238E27FC236}">
                <a16:creationId xmlns:a16="http://schemas.microsoft.com/office/drawing/2014/main" id="{AAB0AFE9-7BDD-2340-B574-C74BB3F7A252}"/>
              </a:ext>
            </a:extLst>
          </p:cNvPr>
          <p:cNvSpPr/>
          <p:nvPr/>
        </p:nvSpPr>
        <p:spPr>
          <a:xfrm>
            <a:off x="351883" y="1155336"/>
            <a:ext cx="1493358" cy="307777"/>
          </a:xfrm>
          <a:prstGeom prst="rect">
            <a:avLst/>
          </a:prstGeom>
        </p:spPr>
        <p:txBody>
          <a:bodyPr wrap="none">
            <a:spAutoFit/>
          </a:bodyPr>
          <a:lstStyle/>
          <a:p>
            <a:r>
              <a:rPr lang="en-US" sz="1400" b="1" dirty="0"/>
              <a:t>New South Wales</a:t>
            </a:r>
          </a:p>
        </p:txBody>
      </p:sp>
      <p:sp>
        <p:nvSpPr>
          <p:cNvPr id="17" name="Rectangle 16">
            <a:extLst>
              <a:ext uri="{FF2B5EF4-FFF2-40B4-BE49-F238E27FC236}">
                <a16:creationId xmlns:a16="http://schemas.microsoft.com/office/drawing/2014/main" id="{26D8B8FE-6508-CF43-9C3F-95B042579D11}"/>
              </a:ext>
            </a:extLst>
          </p:cNvPr>
          <p:cNvSpPr/>
          <p:nvPr/>
        </p:nvSpPr>
        <p:spPr>
          <a:xfrm>
            <a:off x="2771225" y="1144832"/>
            <a:ext cx="764825" cy="307777"/>
          </a:xfrm>
          <a:prstGeom prst="rect">
            <a:avLst/>
          </a:prstGeom>
        </p:spPr>
        <p:txBody>
          <a:bodyPr wrap="none">
            <a:spAutoFit/>
          </a:bodyPr>
          <a:lstStyle/>
          <a:p>
            <a:r>
              <a:rPr lang="en-US" sz="1400" b="1" dirty="0"/>
              <a:t>Victoria</a:t>
            </a:r>
          </a:p>
        </p:txBody>
      </p:sp>
      <p:sp>
        <p:nvSpPr>
          <p:cNvPr id="18" name="Rectangle 17">
            <a:extLst>
              <a:ext uri="{FF2B5EF4-FFF2-40B4-BE49-F238E27FC236}">
                <a16:creationId xmlns:a16="http://schemas.microsoft.com/office/drawing/2014/main" id="{34269B31-43C1-3E49-A3DE-111DAACDC27D}"/>
              </a:ext>
            </a:extLst>
          </p:cNvPr>
          <p:cNvSpPr/>
          <p:nvPr/>
        </p:nvSpPr>
        <p:spPr>
          <a:xfrm>
            <a:off x="4828848" y="1138756"/>
            <a:ext cx="1077539" cy="307777"/>
          </a:xfrm>
          <a:prstGeom prst="rect">
            <a:avLst/>
          </a:prstGeom>
        </p:spPr>
        <p:txBody>
          <a:bodyPr wrap="none">
            <a:spAutoFit/>
          </a:bodyPr>
          <a:lstStyle/>
          <a:p>
            <a:r>
              <a:rPr lang="en-US" sz="1400" b="1" dirty="0"/>
              <a:t>Queensland</a:t>
            </a:r>
          </a:p>
        </p:txBody>
      </p:sp>
      <p:sp>
        <p:nvSpPr>
          <p:cNvPr id="19" name="Rectangle 18">
            <a:extLst>
              <a:ext uri="{FF2B5EF4-FFF2-40B4-BE49-F238E27FC236}">
                <a16:creationId xmlns:a16="http://schemas.microsoft.com/office/drawing/2014/main" id="{B13826FC-E3AB-2241-B854-74A2CFC0B651}"/>
              </a:ext>
            </a:extLst>
          </p:cNvPr>
          <p:cNvSpPr/>
          <p:nvPr/>
        </p:nvSpPr>
        <p:spPr>
          <a:xfrm>
            <a:off x="4828848" y="1891907"/>
            <a:ext cx="1324850" cy="307777"/>
          </a:xfrm>
          <a:prstGeom prst="rect">
            <a:avLst/>
          </a:prstGeom>
        </p:spPr>
        <p:txBody>
          <a:bodyPr wrap="none">
            <a:spAutoFit/>
          </a:bodyPr>
          <a:lstStyle/>
          <a:p>
            <a:r>
              <a:rPr lang="en-US" sz="1400" b="1" dirty="0"/>
              <a:t>South Australia</a:t>
            </a:r>
          </a:p>
        </p:txBody>
      </p:sp>
      <p:sp>
        <p:nvSpPr>
          <p:cNvPr id="22" name="Rectangle 21">
            <a:extLst>
              <a:ext uri="{FF2B5EF4-FFF2-40B4-BE49-F238E27FC236}">
                <a16:creationId xmlns:a16="http://schemas.microsoft.com/office/drawing/2014/main" id="{57816368-38F1-CC4F-8494-18B1C67199E7}"/>
              </a:ext>
            </a:extLst>
          </p:cNvPr>
          <p:cNvSpPr/>
          <p:nvPr/>
        </p:nvSpPr>
        <p:spPr>
          <a:xfrm>
            <a:off x="4838672" y="2851080"/>
            <a:ext cx="1516249" cy="307777"/>
          </a:xfrm>
          <a:prstGeom prst="rect">
            <a:avLst/>
          </a:prstGeom>
        </p:spPr>
        <p:txBody>
          <a:bodyPr wrap="none">
            <a:spAutoFit/>
          </a:bodyPr>
          <a:lstStyle/>
          <a:p>
            <a:r>
              <a:rPr lang="en-US" sz="1400" b="1" dirty="0"/>
              <a:t>Western Australia</a:t>
            </a:r>
          </a:p>
        </p:txBody>
      </p:sp>
      <p:sp>
        <p:nvSpPr>
          <p:cNvPr id="25" name="Rectangle 24">
            <a:extLst>
              <a:ext uri="{FF2B5EF4-FFF2-40B4-BE49-F238E27FC236}">
                <a16:creationId xmlns:a16="http://schemas.microsoft.com/office/drawing/2014/main" id="{3CFFB369-11D4-0C44-BDCA-B225C16D491C}"/>
              </a:ext>
            </a:extLst>
          </p:cNvPr>
          <p:cNvSpPr/>
          <p:nvPr/>
        </p:nvSpPr>
        <p:spPr>
          <a:xfrm flipV="1">
            <a:off x="8005746" y="1236147"/>
            <a:ext cx="3528000" cy="1169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D6913E-A45B-6746-8B27-2A47FE65C587}"/>
              </a:ext>
            </a:extLst>
          </p:cNvPr>
          <p:cNvSpPr/>
          <p:nvPr/>
        </p:nvSpPr>
        <p:spPr>
          <a:xfrm>
            <a:off x="7921127" y="1421652"/>
            <a:ext cx="3737473" cy="5262979"/>
          </a:xfrm>
          <a:prstGeom prst="rect">
            <a:avLst/>
          </a:prstGeom>
        </p:spPr>
        <p:txBody>
          <a:bodyPr wrap="square">
            <a:spAutoFit/>
          </a:bodyPr>
          <a:lstStyle/>
          <a:p>
            <a:pPr marL="285750" indent="-285750">
              <a:buFontTx/>
              <a:buChar char="-"/>
            </a:pPr>
            <a:r>
              <a:rPr lang="en-AU" sz="1400" dirty="0"/>
              <a:t>Cluster analysis on numeric data tend to put Sydney – Haymarket, Melbourne and Taylor as independent cluster. Some algorithms return Sydney – Haymarket and Melbourne in one cluster.</a:t>
            </a:r>
          </a:p>
          <a:p>
            <a:pPr marL="285750" indent="-285750">
              <a:buFontTx/>
              <a:buChar char="-"/>
            </a:pPr>
            <a:r>
              <a:rPr lang="en-AU" sz="1400" dirty="0"/>
              <a:t>Cluster analysis on categorical data found that Sydney – Haymarket and Melbourne are part of clusters with most of the positive features are high. In contrast, Taylor have a reverse characteristics and it belongs to cluster with many low positive features.</a:t>
            </a:r>
          </a:p>
          <a:p>
            <a:pPr marL="285750" indent="-285750">
              <a:buFontTx/>
              <a:buChar char="-"/>
            </a:pPr>
            <a:r>
              <a:rPr lang="en-AU" sz="1400" dirty="0"/>
              <a:t>This segmentation can be the early choice for users before they choose their priority features. The rank of areas can be measured using the rank order based on numeric features selected by users as the priority.</a:t>
            </a:r>
          </a:p>
          <a:p>
            <a:pPr marL="285750" indent="-285750">
              <a:buFontTx/>
              <a:buChar char="-"/>
            </a:pPr>
            <a:r>
              <a:rPr lang="en-AU" sz="1400" dirty="0"/>
              <a:t>The 2 clusters with high positive features only contain areas from state New South Wales, Victoria, Queensland, South Australia and Western Australia with most cities are from New South Wales and Victoria. Do clustering based on State will give more information on areas characteristics relative to its neighbours.</a:t>
            </a:r>
          </a:p>
        </p:txBody>
      </p:sp>
    </p:spTree>
    <p:extLst>
      <p:ext uri="{BB962C8B-B14F-4D97-AF65-F5344CB8AC3E}">
        <p14:creationId xmlns:p14="http://schemas.microsoft.com/office/powerpoint/2010/main" val="42082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74DB7D-F74A-6E4C-AEEC-2E472A2BAEFE}"/>
              </a:ext>
            </a:extLst>
          </p:cNvPr>
          <p:cNvSpPr txBox="1"/>
          <p:nvPr/>
        </p:nvSpPr>
        <p:spPr>
          <a:xfrm>
            <a:off x="468395" y="3806149"/>
            <a:ext cx="4724948" cy="1200329"/>
          </a:xfrm>
          <a:prstGeom prst="rect">
            <a:avLst/>
          </a:prstGeom>
          <a:noFill/>
        </p:spPr>
        <p:txBody>
          <a:bodyPr wrap="none" rtlCol="0">
            <a:spAutoFit/>
          </a:bodyPr>
          <a:lstStyle/>
          <a:p>
            <a:r>
              <a:rPr lang="en-US" sz="7200" b="1" dirty="0">
                <a:solidFill>
                  <a:schemeClr val="accent1">
                    <a:lumMod val="50000"/>
                  </a:schemeClr>
                </a:solidFill>
                <a:ea typeface="Apple SD Gothic Neo ExtraBold" panose="02000300000000000000" pitchFamily="2" charset="-127"/>
              </a:rPr>
              <a:t>Analysis</a:t>
            </a:r>
            <a:r>
              <a:rPr lang="en-US" sz="7200" b="1" dirty="0">
                <a:solidFill>
                  <a:srgbClr val="002060"/>
                </a:solidFill>
                <a:ea typeface="Apple SD Gothic Neo ExtraBold" panose="02000300000000000000" pitchFamily="2" charset="-127"/>
              </a:rPr>
              <a:t> on </a:t>
            </a:r>
          </a:p>
        </p:txBody>
      </p:sp>
      <p:sp>
        <p:nvSpPr>
          <p:cNvPr id="6" name="Rectangle 5">
            <a:extLst>
              <a:ext uri="{FF2B5EF4-FFF2-40B4-BE49-F238E27FC236}">
                <a16:creationId xmlns:a16="http://schemas.microsoft.com/office/drawing/2014/main" id="{F377EDE0-B064-9246-8866-4FCBD71B559F}"/>
              </a:ext>
            </a:extLst>
          </p:cNvPr>
          <p:cNvSpPr/>
          <p:nvPr/>
        </p:nvSpPr>
        <p:spPr>
          <a:xfrm rot="16200000">
            <a:off x="4142878" y="5061436"/>
            <a:ext cx="202976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44047FF-D0DF-534F-A279-85914A0FAD64}"/>
              </a:ext>
            </a:extLst>
          </p:cNvPr>
          <p:cNvPicPr>
            <a:picLocks noChangeAspect="1"/>
          </p:cNvPicPr>
          <p:nvPr/>
        </p:nvPicPr>
        <p:blipFill>
          <a:blip r:embed="rId2"/>
          <a:stretch>
            <a:fillRect/>
          </a:stretch>
        </p:blipFill>
        <p:spPr>
          <a:xfrm>
            <a:off x="5417457" y="4406313"/>
            <a:ext cx="4622800" cy="2540000"/>
          </a:xfrm>
          <a:prstGeom prst="rect">
            <a:avLst/>
          </a:prstGeom>
        </p:spPr>
      </p:pic>
    </p:spTree>
    <p:extLst>
      <p:ext uri="{BB962C8B-B14F-4D97-AF65-F5344CB8AC3E}">
        <p14:creationId xmlns:p14="http://schemas.microsoft.com/office/powerpoint/2010/main" val="87555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DB6F60-B4FF-DE44-B553-CB0C91EFB76C}"/>
              </a:ext>
            </a:extLst>
          </p:cNvPr>
          <p:cNvPicPr>
            <a:picLocks noChangeAspect="1"/>
          </p:cNvPicPr>
          <p:nvPr/>
        </p:nvPicPr>
        <p:blipFill rotWithShape="1">
          <a:blip r:embed="rId2"/>
          <a:srcRect t="5943" r="3183"/>
          <a:stretch/>
        </p:blipFill>
        <p:spPr>
          <a:xfrm>
            <a:off x="0" y="1145577"/>
            <a:ext cx="9740039" cy="5182448"/>
          </a:xfrm>
          <a:prstGeom prst="rect">
            <a:avLst/>
          </a:prstGeom>
        </p:spPr>
      </p:pic>
      <p:pic>
        <p:nvPicPr>
          <p:cNvPr id="4" name="Picture 3">
            <a:extLst>
              <a:ext uri="{FF2B5EF4-FFF2-40B4-BE49-F238E27FC236}">
                <a16:creationId xmlns:a16="http://schemas.microsoft.com/office/drawing/2014/main" id="{A6BFB5DA-9B99-5343-919C-1308164F937D}"/>
              </a:ext>
            </a:extLst>
          </p:cNvPr>
          <p:cNvPicPr>
            <a:picLocks noChangeAspect="1"/>
          </p:cNvPicPr>
          <p:nvPr/>
        </p:nvPicPr>
        <p:blipFill>
          <a:blip r:embed="rId3"/>
          <a:stretch>
            <a:fillRect/>
          </a:stretch>
        </p:blipFill>
        <p:spPr>
          <a:xfrm>
            <a:off x="7442203" y="1145577"/>
            <a:ext cx="4092614" cy="3026229"/>
          </a:xfrm>
          <a:prstGeom prst="rect">
            <a:avLst/>
          </a:prstGeom>
        </p:spPr>
      </p:pic>
      <p:sp>
        <p:nvSpPr>
          <p:cNvPr id="5" name="TextBox 4">
            <a:extLst>
              <a:ext uri="{FF2B5EF4-FFF2-40B4-BE49-F238E27FC236}">
                <a16:creationId xmlns:a16="http://schemas.microsoft.com/office/drawing/2014/main" id="{BBBE3CFF-9601-7543-A82C-E3C96EDC8591}"/>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Tweet Frequency Based on SA2 areas and State</a:t>
            </a:r>
          </a:p>
        </p:txBody>
      </p:sp>
      <p:sp>
        <p:nvSpPr>
          <p:cNvPr id="7" name="Rectangle 6">
            <a:extLst>
              <a:ext uri="{FF2B5EF4-FFF2-40B4-BE49-F238E27FC236}">
                <a16:creationId xmlns:a16="http://schemas.microsoft.com/office/drawing/2014/main" id="{DB57AE1B-DDEE-EA4C-A4F6-C0531406143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F1A3E3-C152-0645-969B-DEA0ABA0A3DE}"/>
              </a:ext>
            </a:extLst>
          </p:cNvPr>
          <p:cNvSpPr/>
          <p:nvPr/>
        </p:nvSpPr>
        <p:spPr>
          <a:xfrm>
            <a:off x="351884" y="826104"/>
            <a:ext cx="2532830" cy="338554"/>
          </a:xfrm>
          <a:prstGeom prst="rect">
            <a:avLst/>
          </a:prstGeom>
        </p:spPr>
        <p:txBody>
          <a:bodyPr wrap="square">
            <a:spAutoFit/>
          </a:bodyPr>
          <a:lstStyle/>
          <a:p>
            <a:r>
              <a:rPr lang="en-US" sz="1600" b="1" dirty="0">
                <a:solidFill>
                  <a:srgbClr val="002060"/>
                </a:solidFill>
              </a:rPr>
              <a:t>Top 20 SA2 Areas</a:t>
            </a:r>
            <a:endParaRPr lang="en-US" sz="1200" b="1" dirty="0">
              <a:solidFill>
                <a:srgbClr val="002060"/>
              </a:solidFill>
            </a:endParaRPr>
          </a:p>
        </p:txBody>
      </p:sp>
      <p:sp>
        <p:nvSpPr>
          <p:cNvPr id="9" name="Rectangle 8">
            <a:extLst>
              <a:ext uri="{FF2B5EF4-FFF2-40B4-BE49-F238E27FC236}">
                <a16:creationId xmlns:a16="http://schemas.microsoft.com/office/drawing/2014/main" id="{C0B1CBBD-BC96-5540-B706-66486459F673}"/>
              </a:ext>
            </a:extLst>
          </p:cNvPr>
          <p:cNvSpPr/>
          <p:nvPr/>
        </p:nvSpPr>
        <p:spPr>
          <a:xfrm>
            <a:off x="7688855" y="807023"/>
            <a:ext cx="2532830" cy="338554"/>
          </a:xfrm>
          <a:prstGeom prst="rect">
            <a:avLst/>
          </a:prstGeom>
        </p:spPr>
        <p:txBody>
          <a:bodyPr wrap="square">
            <a:spAutoFit/>
          </a:bodyPr>
          <a:lstStyle/>
          <a:p>
            <a:r>
              <a:rPr lang="en-US" sz="1600" b="1" dirty="0">
                <a:solidFill>
                  <a:srgbClr val="002060"/>
                </a:solidFill>
              </a:rPr>
              <a:t>State of the SA2 Areas</a:t>
            </a:r>
            <a:endParaRPr lang="en-US" sz="1200" b="1" dirty="0">
              <a:solidFill>
                <a:srgbClr val="002060"/>
              </a:solidFill>
            </a:endParaRPr>
          </a:p>
        </p:txBody>
      </p:sp>
    </p:spTree>
    <p:extLst>
      <p:ext uri="{BB962C8B-B14F-4D97-AF65-F5344CB8AC3E}">
        <p14:creationId xmlns:p14="http://schemas.microsoft.com/office/powerpoint/2010/main" val="312315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BFBC75-F486-7347-857D-6E083FDE4371}"/>
              </a:ext>
            </a:extLst>
          </p:cNvPr>
          <p:cNvPicPr>
            <a:picLocks noChangeAspect="1"/>
          </p:cNvPicPr>
          <p:nvPr/>
        </p:nvPicPr>
        <p:blipFill>
          <a:blip r:embed="rId2"/>
          <a:stretch>
            <a:fillRect/>
          </a:stretch>
        </p:blipFill>
        <p:spPr>
          <a:xfrm>
            <a:off x="351884" y="1096316"/>
            <a:ext cx="4816021" cy="2353569"/>
          </a:xfrm>
          <a:prstGeom prst="rect">
            <a:avLst/>
          </a:prstGeom>
        </p:spPr>
      </p:pic>
      <p:pic>
        <p:nvPicPr>
          <p:cNvPr id="6" name="Picture 5">
            <a:extLst>
              <a:ext uri="{FF2B5EF4-FFF2-40B4-BE49-F238E27FC236}">
                <a16:creationId xmlns:a16="http://schemas.microsoft.com/office/drawing/2014/main" id="{DCAEC6E4-F413-284D-B96B-53AE8C1DC0B2}"/>
              </a:ext>
            </a:extLst>
          </p:cNvPr>
          <p:cNvPicPr>
            <a:picLocks noChangeAspect="1"/>
          </p:cNvPicPr>
          <p:nvPr/>
        </p:nvPicPr>
        <p:blipFill>
          <a:blip r:embed="rId3"/>
          <a:stretch>
            <a:fillRect/>
          </a:stretch>
        </p:blipFill>
        <p:spPr>
          <a:xfrm>
            <a:off x="6542316" y="1096316"/>
            <a:ext cx="4641796" cy="2308442"/>
          </a:xfrm>
          <a:prstGeom prst="rect">
            <a:avLst/>
          </a:prstGeom>
        </p:spPr>
      </p:pic>
      <p:pic>
        <p:nvPicPr>
          <p:cNvPr id="7" name="Picture 6">
            <a:extLst>
              <a:ext uri="{FF2B5EF4-FFF2-40B4-BE49-F238E27FC236}">
                <a16:creationId xmlns:a16="http://schemas.microsoft.com/office/drawing/2014/main" id="{7E4D5D98-7F26-AE41-AC46-FCD8C01FE631}"/>
              </a:ext>
            </a:extLst>
          </p:cNvPr>
          <p:cNvPicPr>
            <a:picLocks noChangeAspect="1"/>
          </p:cNvPicPr>
          <p:nvPr/>
        </p:nvPicPr>
        <p:blipFill rotWithShape="1">
          <a:blip r:embed="rId4"/>
          <a:srcRect l="8380"/>
          <a:stretch/>
        </p:blipFill>
        <p:spPr>
          <a:xfrm>
            <a:off x="351884" y="3998121"/>
            <a:ext cx="5062460" cy="1882991"/>
          </a:xfrm>
          <a:prstGeom prst="rect">
            <a:avLst/>
          </a:prstGeom>
        </p:spPr>
      </p:pic>
      <p:pic>
        <p:nvPicPr>
          <p:cNvPr id="8" name="Picture 7">
            <a:extLst>
              <a:ext uri="{FF2B5EF4-FFF2-40B4-BE49-F238E27FC236}">
                <a16:creationId xmlns:a16="http://schemas.microsoft.com/office/drawing/2014/main" id="{77E2EED8-445D-9342-9691-A0E12949228A}"/>
              </a:ext>
            </a:extLst>
          </p:cNvPr>
          <p:cNvPicPr>
            <a:picLocks noChangeAspect="1"/>
          </p:cNvPicPr>
          <p:nvPr/>
        </p:nvPicPr>
        <p:blipFill rotWithShape="1">
          <a:blip r:embed="rId5"/>
          <a:srcRect l="19227"/>
          <a:stretch/>
        </p:blipFill>
        <p:spPr>
          <a:xfrm>
            <a:off x="7098010" y="3875241"/>
            <a:ext cx="2138134" cy="2804886"/>
          </a:xfrm>
          <a:prstGeom prst="rect">
            <a:avLst/>
          </a:prstGeom>
        </p:spPr>
      </p:pic>
      <p:sp>
        <p:nvSpPr>
          <p:cNvPr id="9" name="TextBox 8">
            <a:extLst>
              <a:ext uri="{FF2B5EF4-FFF2-40B4-BE49-F238E27FC236}">
                <a16:creationId xmlns:a16="http://schemas.microsoft.com/office/drawing/2014/main" id="{56CF9230-DAA2-C141-B8F3-948DB55157D7}"/>
              </a:ext>
            </a:extLst>
          </p:cNvPr>
          <p:cNvSpPr txBox="1"/>
          <p:nvPr/>
        </p:nvSpPr>
        <p:spPr>
          <a:xfrm>
            <a:off x="351884" y="215316"/>
            <a:ext cx="7420515"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Tweet Frequency Based on Twitter Users and SA2 Areas</a:t>
            </a:r>
          </a:p>
        </p:txBody>
      </p:sp>
      <p:sp>
        <p:nvSpPr>
          <p:cNvPr id="10" name="Rectangle 9">
            <a:extLst>
              <a:ext uri="{FF2B5EF4-FFF2-40B4-BE49-F238E27FC236}">
                <a16:creationId xmlns:a16="http://schemas.microsoft.com/office/drawing/2014/main" id="{19DDDFEE-EB66-FC40-9463-2AA1E68F3DE9}"/>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9BBB2-FEDF-7D4E-B73A-C604F77C71D7}"/>
              </a:ext>
            </a:extLst>
          </p:cNvPr>
          <p:cNvSpPr/>
          <p:nvPr/>
        </p:nvSpPr>
        <p:spPr>
          <a:xfrm>
            <a:off x="351884" y="832896"/>
            <a:ext cx="5297802" cy="338554"/>
          </a:xfrm>
          <a:prstGeom prst="rect">
            <a:avLst/>
          </a:prstGeom>
        </p:spPr>
        <p:txBody>
          <a:bodyPr wrap="square">
            <a:spAutoFit/>
          </a:bodyPr>
          <a:lstStyle/>
          <a:p>
            <a:r>
              <a:rPr lang="en-US" sz="1600" b="1" dirty="0">
                <a:solidFill>
                  <a:srgbClr val="002060"/>
                </a:solidFill>
              </a:rPr>
              <a:t>Distribution number of tweets per user per sa2 areas</a:t>
            </a:r>
            <a:endParaRPr lang="en-US" sz="1200" b="1" dirty="0">
              <a:solidFill>
                <a:srgbClr val="002060"/>
              </a:solidFill>
            </a:endParaRPr>
          </a:p>
        </p:txBody>
      </p:sp>
      <p:sp>
        <p:nvSpPr>
          <p:cNvPr id="12" name="Left Bracket 11">
            <a:extLst>
              <a:ext uri="{FF2B5EF4-FFF2-40B4-BE49-F238E27FC236}">
                <a16:creationId xmlns:a16="http://schemas.microsoft.com/office/drawing/2014/main" id="{822741FA-9E7B-6441-BE8A-2AA30009EDD3}"/>
              </a:ext>
            </a:extLst>
          </p:cNvPr>
          <p:cNvSpPr/>
          <p:nvPr/>
        </p:nvSpPr>
        <p:spPr>
          <a:xfrm rot="16200000">
            <a:off x="3191119" y="1828328"/>
            <a:ext cx="115763" cy="3364456"/>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53E0AF40-57E7-8C43-BE7D-A8F5685755D4}"/>
              </a:ext>
            </a:extLst>
          </p:cNvPr>
          <p:cNvSpPr/>
          <p:nvPr/>
        </p:nvSpPr>
        <p:spPr>
          <a:xfrm>
            <a:off x="1874414" y="3614091"/>
            <a:ext cx="2532830" cy="338554"/>
          </a:xfrm>
          <a:prstGeom prst="rect">
            <a:avLst/>
          </a:prstGeom>
        </p:spPr>
        <p:txBody>
          <a:bodyPr wrap="square">
            <a:spAutoFit/>
          </a:bodyPr>
          <a:lstStyle/>
          <a:p>
            <a:pPr algn="ctr"/>
            <a:r>
              <a:rPr lang="en-US" sz="1600" dirty="0">
                <a:solidFill>
                  <a:srgbClr val="002060"/>
                </a:solidFill>
              </a:rPr>
              <a:t>outliers</a:t>
            </a:r>
            <a:endParaRPr lang="en-US" sz="1200" dirty="0">
              <a:solidFill>
                <a:srgbClr val="002060"/>
              </a:solidFill>
            </a:endParaRPr>
          </a:p>
        </p:txBody>
      </p:sp>
      <p:sp>
        <p:nvSpPr>
          <p:cNvPr id="14" name="Rectangle 13">
            <a:extLst>
              <a:ext uri="{FF2B5EF4-FFF2-40B4-BE49-F238E27FC236}">
                <a16:creationId xmlns:a16="http://schemas.microsoft.com/office/drawing/2014/main" id="{B6AF0A32-B74E-A346-9DEA-38335A6BF4EF}"/>
              </a:ext>
            </a:extLst>
          </p:cNvPr>
          <p:cNvSpPr/>
          <p:nvPr/>
        </p:nvSpPr>
        <p:spPr>
          <a:xfrm>
            <a:off x="6894198" y="832896"/>
            <a:ext cx="5297802" cy="338554"/>
          </a:xfrm>
          <a:prstGeom prst="rect">
            <a:avLst/>
          </a:prstGeom>
        </p:spPr>
        <p:txBody>
          <a:bodyPr wrap="square">
            <a:spAutoFit/>
          </a:bodyPr>
          <a:lstStyle/>
          <a:p>
            <a:r>
              <a:rPr lang="en-US" sz="1600" b="1" dirty="0">
                <a:solidFill>
                  <a:srgbClr val="002060"/>
                </a:solidFill>
              </a:rPr>
              <a:t>Distribution number of unique sa2 areas per user</a:t>
            </a:r>
            <a:endParaRPr lang="en-US" sz="1200" b="1" dirty="0">
              <a:solidFill>
                <a:srgbClr val="002060"/>
              </a:solidFill>
            </a:endParaRPr>
          </a:p>
        </p:txBody>
      </p:sp>
      <p:sp>
        <p:nvSpPr>
          <p:cNvPr id="15" name="Left Bracket 14">
            <a:extLst>
              <a:ext uri="{FF2B5EF4-FFF2-40B4-BE49-F238E27FC236}">
                <a16:creationId xmlns:a16="http://schemas.microsoft.com/office/drawing/2014/main" id="{6653C6A0-FB9C-F54B-ABBA-658CFCADD58E}"/>
              </a:ext>
            </a:extLst>
          </p:cNvPr>
          <p:cNvSpPr/>
          <p:nvPr/>
        </p:nvSpPr>
        <p:spPr>
          <a:xfrm rot="16200000">
            <a:off x="9178263" y="1784159"/>
            <a:ext cx="115763" cy="3364456"/>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2163CAC5-79C8-3140-93FA-D031AC7A2F58}"/>
              </a:ext>
            </a:extLst>
          </p:cNvPr>
          <p:cNvSpPr/>
          <p:nvPr/>
        </p:nvSpPr>
        <p:spPr>
          <a:xfrm>
            <a:off x="7861558" y="3569922"/>
            <a:ext cx="2532830" cy="338554"/>
          </a:xfrm>
          <a:prstGeom prst="rect">
            <a:avLst/>
          </a:prstGeom>
        </p:spPr>
        <p:txBody>
          <a:bodyPr wrap="square">
            <a:spAutoFit/>
          </a:bodyPr>
          <a:lstStyle/>
          <a:p>
            <a:pPr algn="ctr"/>
            <a:r>
              <a:rPr lang="en-US" sz="1600" dirty="0">
                <a:solidFill>
                  <a:srgbClr val="002060"/>
                </a:solidFill>
              </a:rPr>
              <a:t>outliers</a:t>
            </a:r>
            <a:endParaRPr lang="en-US" sz="1200" dirty="0">
              <a:solidFill>
                <a:srgbClr val="002060"/>
              </a:solidFill>
            </a:endParaRPr>
          </a:p>
        </p:txBody>
      </p:sp>
      <p:sp>
        <p:nvSpPr>
          <p:cNvPr id="3" name="Rectangle 2">
            <a:extLst>
              <a:ext uri="{FF2B5EF4-FFF2-40B4-BE49-F238E27FC236}">
                <a16:creationId xmlns:a16="http://schemas.microsoft.com/office/drawing/2014/main" id="{26AD6E23-B1B2-EC40-A7AD-F0784C779753}"/>
              </a:ext>
            </a:extLst>
          </p:cNvPr>
          <p:cNvSpPr/>
          <p:nvPr/>
        </p:nvSpPr>
        <p:spPr>
          <a:xfrm>
            <a:off x="769585" y="5941463"/>
            <a:ext cx="4644759" cy="738664"/>
          </a:xfrm>
          <a:prstGeom prst="rect">
            <a:avLst/>
          </a:prstGeom>
        </p:spPr>
        <p:txBody>
          <a:bodyPr wrap="square">
            <a:spAutoFit/>
          </a:bodyPr>
          <a:lstStyle/>
          <a:p>
            <a:r>
              <a:rPr lang="en-AU" sz="1400" dirty="0">
                <a:latin typeface="+mj-lt"/>
              </a:rPr>
              <a:t>Some Twitter users posted a considerable number of tweets from the same areas. Thus, there are some SA2 areas have more tweets than the other.</a:t>
            </a:r>
            <a:endParaRPr lang="en-US" sz="1400" dirty="0">
              <a:latin typeface="+mj-lt"/>
            </a:endParaRPr>
          </a:p>
        </p:txBody>
      </p:sp>
      <p:sp>
        <p:nvSpPr>
          <p:cNvPr id="17" name="Rectangle 16">
            <a:extLst>
              <a:ext uri="{FF2B5EF4-FFF2-40B4-BE49-F238E27FC236}">
                <a16:creationId xmlns:a16="http://schemas.microsoft.com/office/drawing/2014/main" id="{0E88F4A5-9B45-DC44-BE63-B0EA5F417690}"/>
              </a:ext>
            </a:extLst>
          </p:cNvPr>
          <p:cNvSpPr/>
          <p:nvPr/>
        </p:nvSpPr>
        <p:spPr>
          <a:xfrm>
            <a:off x="9639311" y="4031675"/>
            <a:ext cx="2057381" cy="1600438"/>
          </a:xfrm>
          <a:prstGeom prst="rect">
            <a:avLst/>
          </a:prstGeom>
        </p:spPr>
        <p:txBody>
          <a:bodyPr wrap="square">
            <a:spAutoFit/>
          </a:bodyPr>
          <a:lstStyle/>
          <a:p>
            <a:r>
              <a:rPr lang="en-AU" sz="1400" dirty="0">
                <a:latin typeface="+mj-lt"/>
              </a:rPr>
              <a:t>Some Twitter users posted tweets from a considerable number of SA2 areas. The areas visited by the users are assumed to be easily accessible.</a:t>
            </a:r>
            <a:endParaRPr lang="en-US" sz="1400" dirty="0">
              <a:latin typeface="+mj-lt"/>
            </a:endParaRPr>
          </a:p>
        </p:txBody>
      </p:sp>
      <p:sp>
        <p:nvSpPr>
          <p:cNvPr id="18" name="Rectangle 17">
            <a:extLst>
              <a:ext uri="{FF2B5EF4-FFF2-40B4-BE49-F238E27FC236}">
                <a16:creationId xmlns:a16="http://schemas.microsoft.com/office/drawing/2014/main" id="{58EAB080-B528-D447-8E66-CBF7A7C3A4D4}"/>
              </a:ext>
            </a:extLst>
          </p:cNvPr>
          <p:cNvSpPr/>
          <p:nvPr/>
        </p:nvSpPr>
        <p:spPr>
          <a:xfrm rot="16200000">
            <a:off x="8919311" y="4796308"/>
            <a:ext cx="1440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811153-B675-5A43-A908-663475D35067}"/>
              </a:ext>
            </a:extLst>
          </p:cNvPr>
          <p:cNvSpPr/>
          <p:nvPr/>
        </p:nvSpPr>
        <p:spPr>
          <a:xfrm>
            <a:off x="875157" y="5905877"/>
            <a:ext cx="421200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82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State</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1C8F90-A608-534D-B17E-FE4B4E6A95CF}"/>
              </a:ext>
            </a:extLst>
          </p:cNvPr>
          <p:cNvSpPr/>
          <p:nvPr/>
        </p:nvSpPr>
        <p:spPr>
          <a:xfrm>
            <a:off x="351884" y="845298"/>
            <a:ext cx="5748690" cy="2523768"/>
          </a:xfrm>
          <a:prstGeom prst="rect">
            <a:avLst/>
          </a:prstGeom>
        </p:spPr>
        <p:txBody>
          <a:bodyPr wrap="none">
            <a:spAutoFit/>
          </a:bodyPr>
          <a:lstStyle/>
          <a:p>
            <a:r>
              <a:rPr lang="en-AU" sz="1400" b="1" dirty="0"/>
              <a:t>South Australia, New South Wales, Northern Territory, Western Australia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New South Wales, Northern Territory </a:t>
            </a:r>
            <a:r>
              <a:rPr lang="en-AU" sz="1400" dirty="0">
                <a:sym typeface="Wingdings" pitchFamily="2" charset="2"/>
              </a:rPr>
              <a:t> </a:t>
            </a:r>
            <a:r>
              <a:rPr lang="en-AU" sz="1400" dirty="0"/>
              <a:t>Western Australia</a:t>
            </a:r>
          </a:p>
          <a:p>
            <a:pPr>
              <a:tabLst>
                <a:tab pos="1420813" algn="l"/>
              </a:tabLst>
            </a:pPr>
            <a:r>
              <a:rPr lang="en-AU" sz="1600" dirty="0">
                <a:solidFill>
                  <a:srgbClr val="FFC000"/>
                </a:solidFill>
              </a:rPr>
              <a:t>-----------------------------------------------------------------------------------------</a:t>
            </a:r>
          </a:p>
          <a:p>
            <a:pPr>
              <a:tabLst>
                <a:tab pos="1420813" algn="l"/>
              </a:tabLst>
            </a:pPr>
            <a:r>
              <a:rPr lang="en-AU" sz="1200" dirty="0"/>
              <a:t>Confidence 	: 0.739</a:t>
            </a:r>
          </a:p>
          <a:p>
            <a:pPr>
              <a:tabLst>
                <a:tab pos="1366838" algn="l"/>
                <a:tab pos="1420813" algn="l"/>
              </a:tabLst>
            </a:pPr>
            <a:r>
              <a:rPr lang="en-AU" sz="1200" dirty="0"/>
              <a:t>Lift		: 7.177</a:t>
            </a:r>
          </a:p>
          <a:p>
            <a:pPr>
              <a:tabLst>
                <a:tab pos="1366838" algn="l"/>
                <a:tab pos="1420813" algn="l"/>
              </a:tabLst>
            </a:pPr>
            <a:endParaRPr lang="en-AU" sz="1200" dirty="0"/>
          </a:p>
          <a:p>
            <a:pPr>
              <a:tabLst>
                <a:tab pos="1420813" algn="l"/>
              </a:tabLst>
            </a:pPr>
            <a:r>
              <a:rPr lang="en-AU" sz="1400" dirty="0"/>
              <a:t>New South Wales, Northern Territory, Western Australia </a:t>
            </a:r>
            <a:r>
              <a:rPr lang="en-AU" sz="1400" dirty="0">
                <a:sym typeface="Wingdings" pitchFamily="2" charset="2"/>
              </a:rPr>
              <a:t> </a:t>
            </a:r>
            <a:r>
              <a:rPr lang="en-AU" sz="1400" dirty="0"/>
              <a:t>South Australia</a:t>
            </a:r>
          </a:p>
          <a:p>
            <a:pPr>
              <a:tabLst>
                <a:tab pos="1420813" algn="l"/>
              </a:tabLst>
            </a:pPr>
            <a:r>
              <a:rPr lang="en-AU" sz="1600" dirty="0">
                <a:solidFill>
                  <a:srgbClr val="FFC000"/>
                </a:solidFill>
              </a:rPr>
              <a:t>-----------------------------------------------------------------------------------------</a:t>
            </a:r>
          </a:p>
          <a:p>
            <a:pPr>
              <a:tabLst>
                <a:tab pos="1420813" algn="l"/>
              </a:tabLst>
            </a:pPr>
            <a:r>
              <a:rPr lang="en-AU" sz="1200" dirty="0"/>
              <a:t>Confidence 	: 0.772</a:t>
            </a:r>
          </a:p>
          <a:p>
            <a:pPr>
              <a:tabLst>
                <a:tab pos="1420813" algn="l"/>
              </a:tabLst>
            </a:pPr>
            <a:r>
              <a:rPr lang="en-AU" sz="1200" dirty="0"/>
              <a:t>Lift	: 10.933</a:t>
            </a:r>
          </a:p>
        </p:txBody>
      </p:sp>
      <p:sp>
        <p:nvSpPr>
          <p:cNvPr id="25" name="Rectangle 24">
            <a:extLst>
              <a:ext uri="{FF2B5EF4-FFF2-40B4-BE49-F238E27FC236}">
                <a16:creationId xmlns:a16="http://schemas.microsoft.com/office/drawing/2014/main" id="{0BF510AF-E2BF-B342-9AB3-90BBFD50FB2B}"/>
              </a:ext>
            </a:extLst>
          </p:cNvPr>
          <p:cNvSpPr/>
          <p:nvPr/>
        </p:nvSpPr>
        <p:spPr>
          <a:xfrm>
            <a:off x="6096000" y="3429000"/>
            <a:ext cx="5748690" cy="1508105"/>
          </a:xfrm>
          <a:prstGeom prst="rect">
            <a:avLst/>
          </a:prstGeom>
        </p:spPr>
        <p:txBody>
          <a:bodyPr wrap="none">
            <a:spAutoFit/>
          </a:bodyPr>
          <a:lstStyle/>
          <a:p>
            <a:r>
              <a:rPr lang="en-AU" sz="1400" b="1" dirty="0"/>
              <a:t>Western Australia, South Australia, New South Wales, Victoria</a:t>
            </a:r>
            <a:endParaRPr lang="en-AU" sz="1600" b="1" dirty="0">
              <a:solidFill>
                <a:schemeClr val="accent1">
                  <a:lumMod val="75000"/>
                </a:schemeClr>
              </a:solidFill>
            </a:endParaRPr>
          </a:p>
          <a:p>
            <a:pPr>
              <a:tabLst>
                <a:tab pos="1420813" algn="l"/>
              </a:tabLst>
            </a:pPr>
            <a:r>
              <a:rPr lang="en-AU" sz="1200" dirty="0"/>
              <a:t>Support	: 0.0026</a:t>
            </a:r>
          </a:p>
          <a:p>
            <a:pPr>
              <a:tabLst>
                <a:tab pos="1420813" algn="l"/>
              </a:tabLst>
            </a:pPr>
            <a:endParaRPr lang="en-AU" sz="1200" dirty="0"/>
          </a:p>
          <a:p>
            <a:pPr>
              <a:tabLst>
                <a:tab pos="1420813" algn="l"/>
              </a:tabLst>
            </a:pPr>
            <a:r>
              <a:rPr lang="en-AU" sz="1400" dirty="0"/>
              <a:t>Western Australia, New South Wales,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75000"/>
                  </a:schemeClr>
                </a:solidFill>
              </a:rPr>
              <a:t>-----------------------------------------------------------------------------------------</a:t>
            </a:r>
          </a:p>
          <a:p>
            <a:pPr>
              <a:tabLst>
                <a:tab pos="1420813" algn="l"/>
              </a:tabLst>
            </a:pPr>
            <a:r>
              <a:rPr lang="en-AU" sz="1200" dirty="0"/>
              <a:t>Confidence 	: 0.673</a:t>
            </a:r>
          </a:p>
          <a:p>
            <a:pPr>
              <a:tabLst>
                <a:tab pos="1420813" algn="l"/>
              </a:tabLst>
            </a:pPr>
            <a:r>
              <a:rPr lang="en-AU" sz="1200" dirty="0"/>
              <a:t>Lift	: 9.535</a:t>
            </a:r>
          </a:p>
        </p:txBody>
      </p:sp>
      <p:sp>
        <p:nvSpPr>
          <p:cNvPr id="26" name="Rectangle 25">
            <a:extLst>
              <a:ext uri="{FF2B5EF4-FFF2-40B4-BE49-F238E27FC236}">
                <a16:creationId xmlns:a16="http://schemas.microsoft.com/office/drawing/2014/main" id="{35AF5DED-F557-5548-9B04-1C30F314A501}"/>
              </a:ext>
            </a:extLst>
          </p:cNvPr>
          <p:cNvSpPr/>
          <p:nvPr/>
        </p:nvSpPr>
        <p:spPr>
          <a:xfrm>
            <a:off x="6096000" y="843582"/>
            <a:ext cx="5748690" cy="2523768"/>
          </a:xfrm>
          <a:prstGeom prst="rect">
            <a:avLst/>
          </a:prstGeom>
        </p:spPr>
        <p:txBody>
          <a:bodyPr wrap="none">
            <a:spAutoFit/>
          </a:bodyPr>
          <a:lstStyle/>
          <a:p>
            <a:r>
              <a:rPr lang="en-AU" sz="1400" b="1" dirty="0"/>
              <a:t>South Australia, Queensland, Northern Territory, Western Australia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Queensland, Northern Territory </a:t>
            </a:r>
            <a:r>
              <a:rPr lang="en-AU" sz="1400" dirty="0">
                <a:sym typeface="Wingdings" pitchFamily="2" charset="2"/>
              </a:rPr>
              <a:t> </a:t>
            </a:r>
            <a:r>
              <a:rPr lang="en-AU" sz="1400" dirty="0"/>
              <a:t>Western Australia</a:t>
            </a:r>
          </a:p>
          <a:p>
            <a:pPr>
              <a:tabLst>
                <a:tab pos="1420813" algn="l"/>
              </a:tabLst>
            </a:pPr>
            <a:r>
              <a:rPr lang="en-AU" sz="1600" dirty="0">
                <a:solidFill>
                  <a:srgbClr val="00B0F0"/>
                </a:solidFill>
              </a:rPr>
              <a:t>-----------------------------------------------------------------------------------------</a:t>
            </a:r>
          </a:p>
          <a:p>
            <a:pPr>
              <a:tabLst>
                <a:tab pos="1420813" algn="l"/>
              </a:tabLst>
            </a:pPr>
            <a:r>
              <a:rPr lang="en-AU" sz="1200" dirty="0"/>
              <a:t>Confidence 	: 0.772</a:t>
            </a:r>
          </a:p>
          <a:p>
            <a:pPr>
              <a:tabLst>
                <a:tab pos="1366838" algn="l"/>
                <a:tab pos="1420813" algn="l"/>
              </a:tabLst>
            </a:pPr>
            <a:r>
              <a:rPr lang="en-AU" sz="1200" dirty="0"/>
              <a:t>Lift		: 7.503</a:t>
            </a:r>
          </a:p>
          <a:p>
            <a:pPr>
              <a:tabLst>
                <a:tab pos="1366838" algn="l"/>
              </a:tabLst>
            </a:pPr>
            <a:endParaRPr lang="en-AU" sz="1200" dirty="0"/>
          </a:p>
          <a:p>
            <a:pPr>
              <a:tabLst>
                <a:tab pos="1420813" algn="l"/>
              </a:tabLst>
            </a:pPr>
            <a:r>
              <a:rPr lang="en-AU" sz="1400" dirty="0"/>
              <a:t>Queensland, Northern Territory, Western Australia </a:t>
            </a:r>
            <a:r>
              <a:rPr lang="en-AU" sz="1400" dirty="0">
                <a:sym typeface="Wingdings" pitchFamily="2" charset="2"/>
              </a:rPr>
              <a:t> </a:t>
            </a:r>
            <a:r>
              <a:rPr lang="en-AU" sz="1400" dirty="0"/>
              <a:t>South Australia</a:t>
            </a:r>
          </a:p>
          <a:p>
            <a:pPr>
              <a:tabLst>
                <a:tab pos="1420813" algn="l"/>
              </a:tabLst>
            </a:pPr>
            <a:r>
              <a:rPr lang="en-AU" sz="1600" dirty="0">
                <a:solidFill>
                  <a:srgbClr val="00B0F0"/>
                </a:solidFill>
              </a:rPr>
              <a:t>-----------------------------------------------------------------------------------------</a:t>
            </a:r>
          </a:p>
          <a:p>
            <a:pPr>
              <a:tabLst>
                <a:tab pos="1420813" algn="l"/>
              </a:tabLst>
            </a:pPr>
            <a:r>
              <a:rPr lang="en-AU" sz="1200" dirty="0"/>
              <a:t>Confidence 	: 0.708</a:t>
            </a:r>
          </a:p>
          <a:p>
            <a:pPr>
              <a:tabLst>
                <a:tab pos="1420813" algn="l"/>
              </a:tabLst>
            </a:pPr>
            <a:r>
              <a:rPr lang="en-AU" sz="1200" dirty="0"/>
              <a:t>Lift	: 10.022</a:t>
            </a:r>
          </a:p>
        </p:txBody>
      </p:sp>
      <p:sp>
        <p:nvSpPr>
          <p:cNvPr id="27" name="Rectangle 26">
            <a:extLst>
              <a:ext uri="{FF2B5EF4-FFF2-40B4-BE49-F238E27FC236}">
                <a16:creationId xmlns:a16="http://schemas.microsoft.com/office/drawing/2014/main" id="{BFB768E4-DB1C-DA45-AC3C-562DEBEEEF45}"/>
              </a:ext>
            </a:extLst>
          </p:cNvPr>
          <p:cNvSpPr/>
          <p:nvPr/>
        </p:nvSpPr>
        <p:spPr>
          <a:xfrm>
            <a:off x="325537" y="3435020"/>
            <a:ext cx="5748690" cy="2523768"/>
          </a:xfrm>
          <a:prstGeom prst="rect">
            <a:avLst/>
          </a:prstGeom>
        </p:spPr>
        <p:txBody>
          <a:bodyPr wrap="none">
            <a:spAutoFit/>
          </a:bodyPr>
          <a:lstStyle/>
          <a:p>
            <a:r>
              <a:rPr lang="en-AU" sz="1400" b="1" dirty="0"/>
              <a:t>Western Australia, South Australia, Northern Territory, Victoria</a:t>
            </a:r>
            <a:endParaRPr lang="en-AU" sz="1600" b="1" dirty="0">
              <a:solidFill>
                <a:srgbClr val="FFC000"/>
              </a:solidFill>
            </a:endParaRPr>
          </a:p>
          <a:p>
            <a:pPr>
              <a:tabLst>
                <a:tab pos="1420813" algn="l"/>
              </a:tabLst>
            </a:pPr>
            <a:r>
              <a:rPr lang="en-AU" sz="1200" dirty="0"/>
              <a:t>Support	: 0.0014</a:t>
            </a:r>
          </a:p>
          <a:p>
            <a:pPr>
              <a:tabLst>
                <a:tab pos="1420813" algn="l"/>
              </a:tabLst>
            </a:pPr>
            <a:endParaRPr lang="en-AU" sz="1200" dirty="0"/>
          </a:p>
          <a:p>
            <a:pPr>
              <a:tabLst>
                <a:tab pos="1420813" algn="l"/>
              </a:tabLst>
            </a:pPr>
            <a:r>
              <a:rPr lang="en-AU" sz="1400" dirty="0"/>
              <a:t>South Australia, Northern Territory, Victoria </a:t>
            </a:r>
            <a:r>
              <a:rPr lang="en-AU" sz="1400" dirty="0">
                <a:sym typeface="Wingdings" pitchFamily="2" charset="2"/>
              </a:rPr>
              <a:t> </a:t>
            </a:r>
            <a:r>
              <a:rPr lang="en-AU" sz="1400" dirty="0"/>
              <a:t>Western Australia</a:t>
            </a:r>
          </a:p>
          <a:p>
            <a:pPr>
              <a:tabLst>
                <a:tab pos="1420813" algn="l"/>
              </a:tabLst>
            </a:pPr>
            <a:r>
              <a:rPr lang="en-AU" sz="1600" dirty="0">
                <a:solidFill>
                  <a:schemeClr val="accent1">
                    <a:lumMod val="60000"/>
                    <a:lumOff val="40000"/>
                  </a:schemeClr>
                </a:solidFill>
              </a:rPr>
              <a:t>-----------------------------------------------------------------------------------------</a:t>
            </a:r>
          </a:p>
          <a:p>
            <a:pPr>
              <a:tabLst>
                <a:tab pos="1420813" algn="l"/>
              </a:tabLst>
            </a:pPr>
            <a:r>
              <a:rPr lang="en-AU" sz="1200" dirty="0"/>
              <a:t>Confidence 	: 0.772</a:t>
            </a:r>
          </a:p>
          <a:p>
            <a:pPr>
              <a:tabLst>
                <a:tab pos="1366838" algn="l"/>
                <a:tab pos="1420813" algn="l"/>
              </a:tabLst>
            </a:pPr>
            <a:r>
              <a:rPr lang="en-AU" sz="1200" dirty="0"/>
              <a:t>Lift		: 7.503</a:t>
            </a:r>
          </a:p>
          <a:p>
            <a:pPr>
              <a:tabLst>
                <a:tab pos="1366838" algn="l"/>
              </a:tabLst>
            </a:pPr>
            <a:endParaRPr lang="en-AU" sz="1200" dirty="0"/>
          </a:p>
          <a:p>
            <a:pPr>
              <a:tabLst>
                <a:tab pos="1420813" algn="l"/>
              </a:tabLst>
            </a:pPr>
            <a:r>
              <a:rPr lang="en-AU" sz="1400" dirty="0"/>
              <a:t>Western Australia, Northern Territory,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60000"/>
                    <a:lumOff val="40000"/>
                  </a:schemeClr>
                </a:solidFill>
              </a:rPr>
              <a:t>-----------------------------------------------------------------------------------------</a:t>
            </a:r>
          </a:p>
          <a:p>
            <a:pPr>
              <a:tabLst>
                <a:tab pos="1420813" algn="l"/>
              </a:tabLst>
            </a:pPr>
            <a:r>
              <a:rPr lang="en-AU" sz="1200" dirty="0"/>
              <a:t>Confidence 	: 0.772 </a:t>
            </a:r>
          </a:p>
          <a:p>
            <a:pPr>
              <a:tabLst>
                <a:tab pos="1420813" algn="l"/>
              </a:tabLst>
            </a:pPr>
            <a:r>
              <a:rPr lang="en-AU" sz="1200" dirty="0"/>
              <a:t>Lift	: 10.933</a:t>
            </a:r>
          </a:p>
        </p:txBody>
      </p:sp>
      <p:sp>
        <p:nvSpPr>
          <p:cNvPr id="28" name="Rectangle 27">
            <a:extLst>
              <a:ext uri="{FF2B5EF4-FFF2-40B4-BE49-F238E27FC236}">
                <a16:creationId xmlns:a16="http://schemas.microsoft.com/office/drawing/2014/main" id="{31F13A2E-06E4-1646-9A70-16F10B60465A}"/>
              </a:ext>
            </a:extLst>
          </p:cNvPr>
          <p:cNvSpPr/>
          <p:nvPr/>
        </p:nvSpPr>
        <p:spPr>
          <a:xfrm>
            <a:off x="6074227" y="4997039"/>
            <a:ext cx="5748690" cy="1508105"/>
          </a:xfrm>
          <a:prstGeom prst="rect">
            <a:avLst/>
          </a:prstGeom>
        </p:spPr>
        <p:txBody>
          <a:bodyPr wrap="none">
            <a:spAutoFit/>
          </a:bodyPr>
          <a:lstStyle/>
          <a:p>
            <a:r>
              <a:rPr lang="en-AU" sz="1400" b="1" dirty="0"/>
              <a:t>Western Australia, South Australia, Queensland, Victoria</a:t>
            </a:r>
            <a:endParaRPr lang="en-AU" sz="1600" b="1" dirty="0">
              <a:solidFill>
                <a:schemeClr val="accent1">
                  <a:lumMod val="75000"/>
                </a:schemeClr>
              </a:solidFill>
            </a:endParaRPr>
          </a:p>
          <a:p>
            <a:pPr>
              <a:tabLst>
                <a:tab pos="1420813" algn="l"/>
              </a:tabLst>
            </a:pPr>
            <a:r>
              <a:rPr lang="en-AU" sz="1200" dirty="0"/>
              <a:t>Support	: 0.0023</a:t>
            </a:r>
          </a:p>
          <a:p>
            <a:pPr>
              <a:tabLst>
                <a:tab pos="1420813" algn="l"/>
              </a:tabLst>
            </a:pPr>
            <a:endParaRPr lang="en-AU" sz="1200" dirty="0"/>
          </a:p>
          <a:p>
            <a:pPr>
              <a:tabLst>
                <a:tab pos="1420813" algn="l"/>
              </a:tabLst>
            </a:pPr>
            <a:r>
              <a:rPr lang="en-AU" sz="1400" dirty="0"/>
              <a:t>Western Australia, Queensland, Victoria </a:t>
            </a:r>
            <a:r>
              <a:rPr lang="en-AU" sz="1400" dirty="0">
                <a:sym typeface="Wingdings" pitchFamily="2" charset="2"/>
              </a:rPr>
              <a:t> </a:t>
            </a:r>
            <a:r>
              <a:rPr lang="en-AU" sz="1400" dirty="0"/>
              <a:t>South Australia</a:t>
            </a:r>
          </a:p>
          <a:p>
            <a:pPr>
              <a:tabLst>
                <a:tab pos="1420813" algn="l"/>
              </a:tabLst>
            </a:pPr>
            <a:r>
              <a:rPr lang="en-AU" sz="1600" dirty="0">
                <a:solidFill>
                  <a:schemeClr val="accent1">
                    <a:lumMod val="75000"/>
                  </a:schemeClr>
                </a:solidFill>
              </a:rPr>
              <a:t>-----------------------------------------------------------------------------------------</a:t>
            </a:r>
          </a:p>
          <a:p>
            <a:pPr>
              <a:tabLst>
                <a:tab pos="1420813" algn="l"/>
              </a:tabLst>
            </a:pPr>
            <a:r>
              <a:rPr lang="en-AU" sz="1200" dirty="0"/>
              <a:t>Confidence 	: 0.651</a:t>
            </a:r>
          </a:p>
          <a:p>
            <a:pPr>
              <a:tabLst>
                <a:tab pos="1420813" algn="l"/>
              </a:tabLst>
            </a:pPr>
            <a:r>
              <a:rPr lang="en-AU" sz="1200" dirty="0"/>
              <a:t>Lift	: 9.213</a:t>
            </a:r>
          </a:p>
        </p:txBody>
      </p:sp>
    </p:spTree>
    <p:extLst>
      <p:ext uri="{BB962C8B-B14F-4D97-AF65-F5344CB8AC3E}">
        <p14:creationId xmlns:p14="http://schemas.microsoft.com/office/powerpoint/2010/main" val="360597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Twitter Users Frequency Based on Tweet Location</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04907FB2-111C-5040-8F4F-810DF346983B}"/>
              </a:ext>
            </a:extLst>
          </p:cNvPr>
          <p:cNvGraphicFramePr>
            <a:graphicFrameLocks/>
          </p:cNvGraphicFramePr>
          <p:nvPr>
            <p:extLst>
              <p:ext uri="{D42A27DB-BD31-4B8C-83A1-F6EECF244321}">
                <p14:modId xmlns:p14="http://schemas.microsoft.com/office/powerpoint/2010/main" val="1136586844"/>
              </p:ext>
            </p:extLst>
          </p:nvPr>
        </p:nvGraphicFramePr>
        <p:xfrm>
          <a:off x="351884" y="694871"/>
          <a:ext cx="5192486" cy="59478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4E1EA55-105D-E04C-85E9-9D788E96DC8E}"/>
              </a:ext>
            </a:extLst>
          </p:cNvPr>
          <p:cNvGraphicFramePr>
            <a:graphicFrameLocks/>
          </p:cNvGraphicFramePr>
          <p:nvPr>
            <p:extLst>
              <p:ext uri="{D42A27DB-BD31-4B8C-83A1-F6EECF244321}">
                <p14:modId xmlns:p14="http://schemas.microsoft.com/office/powerpoint/2010/main" val="3533994617"/>
              </p:ext>
            </p:extLst>
          </p:nvPr>
        </p:nvGraphicFramePr>
        <p:xfrm>
          <a:off x="5134385" y="2118643"/>
          <a:ext cx="8715915" cy="452404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90699E1C-582B-2946-ADD1-0907D585C089}"/>
              </a:ext>
            </a:extLst>
          </p:cNvPr>
          <p:cNvSpPr/>
          <p:nvPr/>
        </p:nvSpPr>
        <p:spPr>
          <a:xfrm>
            <a:off x="6215743" y="794639"/>
            <a:ext cx="4560287" cy="369332"/>
          </a:xfrm>
          <a:prstGeom prst="rect">
            <a:avLst/>
          </a:prstGeom>
        </p:spPr>
        <p:txBody>
          <a:bodyPr wrap="none">
            <a:spAutoFit/>
          </a:bodyPr>
          <a:lstStyle/>
          <a:p>
            <a:r>
              <a:rPr lang="en-US" dirty="0">
                <a:solidFill>
                  <a:srgbClr val="002060"/>
                </a:solidFill>
              </a:rPr>
              <a:t>Number of users post tweets from 2 SA2 Areas</a:t>
            </a:r>
            <a:endParaRPr lang="en-US" sz="1400" dirty="0">
              <a:solidFill>
                <a:srgbClr val="002060"/>
              </a:solidFill>
            </a:endParaRPr>
          </a:p>
        </p:txBody>
      </p:sp>
      <p:sp>
        <p:nvSpPr>
          <p:cNvPr id="10" name="Rectangle 9">
            <a:extLst>
              <a:ext uri="{FF2B5EF4-FFF2-40B4-BE49-F238E27FC236}">
                <a16:creationId xmlns:a16="http://schemas.microsoft.com/office/drawing/2014/main" id="{65D2AD6E-B27E-5F4C-BCE6-B20F4DD72E7A}"/>
              </a:ext>
            </a:extLst>
          </p:cNvPr>
          <p:cNvSpPr/>
          <p:nvPr/>
        </p:nvSpPr>
        <p:spPr>
          <a:xfrm>
            <a:off x="6647632" y="1271975"/>
            <a:ext cx="4560287" cy="369332"/>
          </a:xfrm>
          <a:prstGeom prst="rect">
            <a:avLst/>
          </a:prstGeom>
        </p:spPr>
        <p:txBody>
          <a:bodyPr wrap="none">
            <a:spAutoFit/>
          </a:bodyPr>
          <a:lstStyle/>
          <a:p>
            <a:r>
              <a:rPr lang="en-US" dirty="0">
                <a:solidFill>
                  <a:srgbClr val="002060"/>
                </a:solidFill>
              </a:rPr>
              <a:t>Number of users post tweets from 3 SA2 Areas</a:t>
            </a:r>
            <a:endParaRPr lang="en-US" sz="1400" dirty="0">
              <a:solidFill>
                <a:srgbClr val="002060"/>
              </a:solidFill>
            </a:endParaRPr>
          </a:p>
        </p:txBody>
      </p:sp>
      <p:cxnSp>
        <p:nvCxnSpPr>
          <p:cNvPr id="4" name="Straight Arrow Connector 3">
            <a:extLst>
              <a:ext uri="{FF2B5EF4-FFF2-40B4-BE49-F238E27FC236}">
                <a16:creationId xmlns:a16="http://schemas.microsoft.com/office/drawing/2014/main" id="{16A6C51F-9776-9A41-8100-8CE00335FAEE}"/>
              </a:ext>
            </a:extLst>
          </p:cNvPr>
          <p:cNvCxnSpPr>
            <a:cxnSpLocks/>
          </p:cNvCxnSpPr>
          <p:nvPr/>
        </p:nvCxnSpPr>
        <p:spPr>
          <a:xfrm flipH="1">
            <a:off x="5297672" y="1014073"/>
            <a:ext cx="918071" cy="0"/>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0F3CE3-5B4C-7146-B0A7-240AA1396A23}"/>
              </a:ext>
            </a:extLst>
          </p:cNvPr>
          <p:cNvCxnSpPr>
            <a:cxnSpLocks/>
          </p:cNvCxnSpPr>
          <p:nvPr/>
        </p:nvCxnSpPr>
        <p:spPr>
          <a:xfrm>
            <a:off x="11207919" y="1456641"/>
            <a:ext cx="0" cy="701716"/>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961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1610E-BEEA-1D41-BF6A-B4A43C67C004}"/>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SA2 Areas … [1]</a:t>
            </a:r>
          </a:p>
        </p:txBody>
      </p:sp>
      <p:sp>
        <p:nvSpPr>
          <p:cNvPr id="7" name="Rectangle 6">
            <a:extLst>
              <a:ext uri="{FF2B5EF4-FFF2-40B4-BE49-F238E27FC236}">
                <a16:creationId xmlns:a16="http://schemas.microsoft.com/office/drawing/2014/main" id="{F390CAC2-6202-6948-82A0-FF7170819FE6}"/>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1C8F90-A608-534D-B17E-FE4B4E6A95CF}"/>
              </a:ext>
            </a:extLst>
          </p:cNvPr>
          <p:cNvSpPr/>
          <p:nvPr/>
        </p:nvSpPr>
        <p:spPr>
          <a:xfrm>
            <a:off x="597833" y="915813"/>
            <a:ext cx="2301977" cy="4862870"/>
          </a:xfrm>
          <a:prstGeom prst="rect">
            <a:avLst/>
          </a:prstGeom>
        </p:spPr>
        <p:txBody>
          <a:bodyPr wrap="none">
            <a:spAutoFit/>
          </a:bodyPr>
          <a:lstStyle/>
          <a:p>
            <a:r>
              <a:rPr lang="en-AU" sz="1400" b="1" dirty="0"/>
              <a:t>Gawler – South </a:t>
            </a:r>
            <a:r>
              <a:rPr lang="en-AU" sz="1400" b="1" dirty="0">
                <a:sym typeface="Wingdings" pitchFamily="2" charset="2"/>
              </a:rPr>
              <a:t> </a:t>
            </a:r>
            <a:r>
              <a:rPr lang="en-AU" sz="1400" b="1" dirty="0"/>
              <a:t>Adelaide</a:t>
            </a:r>
          </a:p>
          <a:p>
            <a:r>
              <a:rPr lang="en-AU" sz="1200" dirty="0"/>
              <a:t>Support: 0.0027</a:t>
            </a:r>
          </a:p>
          <a:p>
            <a:r>
              <a:rPr lang="en-AU" sz="1200" dirty="0"/>
              <a:t>Confidence: 0.7142</a:t>
            </a:r>
          </a:p>
          <a:p>
            <a:r>
              <a:rPr lang="en-AU" sz="1200" dirty="0"/>
              <a:t>Lift: 20.601</a:t>
            </a:r>
          </a:p>
          <a:p>
            <a:endParaRPr lang="en-AU" sz="1200" dirty="0"/>
          </a:p>
          <a:p>
            <a:r>
              <a:rPr lang="en-AU" sz="1400" b="1" dirty="0"/>
              <a:t>Port Adelaide -&gt; Adelaide</a:t>
            </a:r>
          </a:p>
          <a:p>
            <a:r>
              <a:rPr lang="en-AU" sz="1200" dirty="0"/>
              <a:t>Support: 0.0013</a:t>
            </a:r>
          </a:p>
          <a:p>
            <a:r>
              <a:rPr lang="en-AU" sz="1200" dirty="0"/>
              <a:t>Confidence: 0.7142</a:t>
            </a:r>
          </a:p>
          <a:p>
            <a:r>
              <a:rPr lang="en-AU" sz="1200" dirty="0"/>
              <a:t>Lift: 20.601</a:t>
            </a:r>
          </a:p>
          <a:p>
            <a:endParaRPr lang="en-AU" sz="1200" dirty="0"/>
          </a:p>
          <a:p>
            <a:r>
              <a:rPr lang="en-AU" sz="1400" b="1" dirty="0"/>
              <a:t>Richmond (SA) -&gt; Adelaide</a:t>
            </a:r>
          </a:p>
          <a:p>
            <a:r>
              <a:rPr lang="en-AU" sz="1200" dirty="0"/>
              <a:t>Support: 0.0016</a:t>
            </a:r>
          </a:p>
          <a:p>
            <a:r>
              <a:rPr lang="en-AU" sz="1200" dirty="0"/>
              <a:t>Confidence: 0.6666</a:t>
            </a:r>
          </a:p>
          <a:p>
            <a:r>
              <a:rPr lang="en-AU" sz="1200" dirty="0"/>
              <a:t>Lift: 19.228</a:t>
            </a:r>
          </a:p>
          <a:p>
            <a:endParaRPr lang="en-AU" sz="1200" dirty="0"/>
          </a:p>
          <a:p>
            <a:r>
              <a:rPr lang="en-AU" sz="1400" b="1" dirty="0"/>
              <a:t>Toorak Gardens -&gt; Adelaide</a:t>
            </a:r>
          </a:p>
          <a:p>
            <a:r>
              <a:rPr lang="en-AU" sz="1200" dirty="0"/>
              <a:t>Support: 0.0010</a:t>
            </a:r>
          </a:p>
          <a:p>
            <a:r>
              <a:rPr lang="en-AU" sz="1200" dirty="0"/>
              <a:t>Confidence: 0.6666</a:t>
            </a:r>
          </a:p>
          <a:p>
            <a:r>
              <a:rPr lang="en-AU" sz="1200" dirty="0"/>
              <a:t>Lift: 19.228</a:t>
            </a:r>
          </a:p>
          <a:p>
            <a:endParaRPr lang="en-AU" sz="1200" dirty="0"/>
          </a:p>
          <a:p>
            <a:r>
              <a:rPr lang="en-AU" sz="1400" b="1" dirty="0"/>
              <a:t>Unley – Parkside -&gt; Adelaide</a:t>
            </a:r>
          </a:p>
          <a:p>
            <a:r>
              <a:rPr lang="en-AU" sz="1200" dirty="0"/>
              <a:t>Support: 0.0019</a:t>
            </a:r>
          </a:p>
          <a:p>
            <a:r>
              <a:rPr lang="en-AU" sz="1200" dirty="0"/>
              <a:t>Confidence: 0.7777</a:t>
            </a:r>
          </a:p>
          <a:p>
            <a:r>
              <a:rPr lang="en-AU" sz="1200" dirty="0"/>
              <a:t>Lift: 22.433</a:t>
            </a:r>
          </a:p>
          <a:p>
            <a:endParaRPr lang="en-AU" sz="1200" dirty="0"/>
          </a:p>
        </p:txBody>
      </p:sp>
      <p:sp>
        <p:nvSpPr>
          <p:cNvPr id="10" name="Rectangle 9">
            <a:extLst>
              <a:ext uri="{FF2B5EF4-FFF2-40B4-BE49-F238E27FC236}">
                <a16:creationId xmlns:a16="http://schemas.microsoft.com/office/drawing/2014/main" id="{6B235980-4146-7E4A-AA9A-84C2597F15C6}"/>
              </a:ext>
            </a:extLst>
          </p:cNvPr>
          <p:cNvSpPr/>
          <p:nvPr/>
        </p:nvSpPr>
        <p:spPr>
          <a:xfrm>
            <a:off x="4141036" y="915813"/>
            <a:ext cx="3717300" cy="4924425"/>
          </a:xfrm>
          <a:prstGeom prst="rect">
            <a:avLst/>
          </a:prstGeom>
        </p:spPr>
        <p:txBody>
          <a:bodyPr wrap="none">
            <a:spAutoFit/>
          </a:bodyPr>
          <a:lstStyle/>
          <a:p>
            <a:r>
              <a:rPr lang="en-AU" sz="1400" b="1" dirty="0"/>
              <a:t>Brisbane City </a:t>
            </a:r>
            <a:r>
              <a:rPr lang="en-AU" sz="1400" b="1" dirty="0">
                <a:sym typeface="Wingdings" pitchFamily="2" charset="2"/>
              </a:rPr>
              <a:t> </a:t>
            </a:r>
            <a:r>
              <a:rPr lang="en-AU" sz="1400" b="1" dirty="0"/>
              <a:t>Brisbane City</a:t>
            </a:r>
          </a:p>
          <a:p>
            <a:r>
              <a:rPr lang="en-AU" sz="1200" dirty="0"/>
              <a:t>Support: 0.0010</a:t>
            </a:r>
          </a:p>
          <a:p>
            <a:r>
              <a:rPr lang="en-AU" sz="1200" dirty="0"/>
              <a:t>Confidence: 0.6666</a:t>
            </a:r>
          </a:p>
          <a:p>
            <a:r>
              <a:rPr lang="en-AU" sz="1200" dirty="0"/>
              <a:t>Lift: 10.090</a:t>
            </a:r>
          </a:p>
          <a:p>
            <a:endParaRPr lang="en-AU" sz="1200" dirty="0"/>
          </a:p>
          <a:p>
            <a:r>
              <a:rPr lang="en-AU" sz="1400" b="1" dirty="0"/>
              <a:t>Balgownie - Fairy Meadow -&gt; Wollongong - East</a:t>
            </a:r>
          </a:p>
          <a:p>
            <a:r>
              <a:rPr lang="en-AU" sz="1200" dirty="0"/>
              <a:t>Support: 0.0013</a:t>
            </a:r>
          </a:p>
          <a:p>
            <a:r>
              <a:rPr lang="en-AU" sz="1200" dirty="0"/>
              <a:t>Confidence: 1</a:t>
            </a:r>
          </a:p>
          <a:p>
            <a:r>
              <a:rPr lang="en-AU" sz="1200" dirty="0"/>
              <a:t>Lift: 192.789</a:t>
            </a:r>
          </a:p>
          <a:p>
            <a:endParaRPr lang="en-AU" sz="1200" dirty="0"/>
          </a:p>
          <a:p>
            <a:r>
              <a:rPr lang="en-AU" sz="1400" b="1" dirty="0"/>
              <a:t>Bathurst -&gt; Bathurst Region</a:t>
            </a:r>
          </a:p>
          <a:p>
            <a:r>
              <a:rPr lang="en-AU" sz="1200" dirty="0"/>
              <a:t>Support: 0.0032</a:t>
            </a:r>
          </a:p>
          <a:p>
            <a:r>
              <a:rPr lang="en-AU" sz="1200" dirty="0"/>
              <a:t>Confidence: 1</a:t>
            </a:r>
          </a:p>
          <a:p>
            <a:r>
              <a:rPr lang="en-AU" sz="1200" dirty="0"/>
              <a:t>Lift: 281.769</a:t>
            </a:r>
          </a:p>
          <a:p>
            <a:endParaRPr lang="en-AU" sz="1200" dirty="0"/>
          </a:p>
          <a:p>
            <a:r>
              <a:rPr lang="en-AU" sz="1400" b="1" dirty="0"/>
              <a:t>Bathurst Region -&gt; Bathurst</a:t>
            </a:r>
          </a:p>
          <a:p>
            <a:r>
              <a:rPr lang="en-AU" sz="1200" dirty="0"/>
              <a:t>Support: 0.0032</a:t>
            </a:r>
          </a:p>
          <a:p>
            <a:r>
              <a:rPr lang="en-AU" sz="1200" dirty="0"/>
              <a:t>Confidence: 0.923</a:t>
            </a:r>
          </a:p>
          <a:p>
            <a:r>
              <a:rPr lang="en-AU" sz="1200" dirty="0"/>
              <a:t>Lift: 281.769</a:t>
            </a:r>
          </a:p>
          <a:p>
            <a:endParaRPr lang="en-AU" sz="1200" dirty="0"/>
          </a:p>
          <a:p>
            <a:r>
              <a:rPr lang="en-AU" sz="1400" b="1" dirty="0"/>
              <a:t>Benalla -&gt; Benalla Region</a:t>
            </a:r>
          </a:p>
          <a:p>
            <a:r>
              <a:rPr lang="en-AU" sz="1200" dirty="0"/>
              <a:t>Support: 0.0010</a:t>
            </a:r>
          </a:p>
          <a:p>
            <a:r>
              <a:rPr lang="en-AU" sz="1200" dirty="0"/>
              <a:t>Confidence: 1</a:t>
            </a:r>
          </a:p>
          <a:p>
            <a:r>
              <a:rPr lang="en-AU" sz="1200" dirty="0"/>
              <a:t>Lift: 601.5</a:t>
            </a:r>
          </a:p>
          <a:p>
            <a:endParaRPr lang="en-AU" sz="1200" dirty="0"/>
          </a:p>
        </p:txBody>
      </p:sp>
      <p:sp>
        <p:nvSpPr>
          <p:cNvPr id="11" name="Rectangle 10">
            <a:extLst>
              <a:ext uri="{FF2B5EF4-FFF2-40B4-BE49-F238E27FC236}">
                <a16:creationId xmlns:a16="http://schemas.microsoft.com/office/drawing/2014/main" id="{B46464AA-92F7-254E-B8BA-BF69AD3696B5}"/>
              </a:ext>
            </a:extLst>
          </p:cNvPr>
          <p:cNvSpPr/>
          <p:nvPr/>
        </p:nvSpPr>
        <p:spPr>
          <a:xfrm>
            <a:off x="8453770" y="915813"/>
            <a:ext cx="3110403" cy="4862870"/>
          </a:xfrm>
          <a:prstGeom prst="rect">
            <a:avLst/>
          </a:prstGeom>
        </p:spPr>
        <p:txBody>
          <a:bodyPr wrap="none">
            <a:spAutoFit/>
          </a:bodyPr>
          <a:lstStyle/>
          <a:p>
            <a:r>
              <a:rPr lang="en-AU" sz="1400" b="1" dirty="0"/>
              <a:t>Benalla Region </a:t>
            </a:r>
            <a:r>
              <a:rPr lang="en-AU" sz="1400" b="1" dirty="0">
                <a:sym typeface="Wingdings" pitchFamily="2" charset="2"/>
              </a:rPr>
              <a:t> </a:t>
            </a:r>
            <a:r>
              <a:rPr lang="en-AU" sz="1400" b="1" dirty="0"/>
              <a:t>Benalla</a:t>
            </a:r>
          </a:p>
          <a:p>
            <a:r>
              <a:rPr lang="en-AU" sz="1200" dirty="0"/>
              <a:t>Support: 0.0010</a:t>
            </a:r>
          </a:p>
          <a:p>
            <a:r>
              <a:rPr lang="en-AU" sz="1200" dirty="0"/>
              <a:t>Confidence: 0.6666</a:t>
            </a:r>
          </a:p>
          <a:p>
            <a:r>
              <a:rPr lang="en-AU" sz="1200" dirty="0"/>
              <a:t>Lift: 601.49</a:t>
            </a:r>
          </a:p>
          <a:p>
            <a:endParaRPr lang="en-AU" sz="1200" dirty="0"/>
          </a:p>
          <a:p>
            <a:r>
              <a:rPr lang="en-AU" sz="1400" b="1" dirty="0"/>
              <a:t>Margate - Woody Point -&gt; Brisbane City</a:t>
            </a:r>
          </a:p>
          <a:p>
            <a:r>
              <a:rPr lang="en-AU" sz="1200" dirty="0"/>
              <a:t>Support: 0.0010</a:t>
            </a:r>
          </a:p>
          <a:p>
            <a:r>
              <a:rPr lang="en-AU" sz="1200" dirty="0"/>
              <a:t>Confidence: 0.666</a:t>
            </a:r>
          </a:p>
          <a:p>
            <a:r>
              <a:rPr lang="en-AU" sz="1200" dirty="0"/>
              <a:t>Lift: 10.090</a:t>
            </a:r>
          </a:p>
          <a:p>
            <a:endParaRPr lang="en-AU" sz="1200" dirty="0"/>
          </a:p>
          <a:p>
            <a:r>
              <a:rPr lang="en-AU" sz="1400" b="1" dirty="0"/>
              <a:t>Spring Hill -&gt; Brisbane City</a:t>
            </a:r>
          </a:p>
          <a:p>
            <a:r>
              <a:rPr lang="en-AU" sz="1200" dirty="0"/>
              <a:t>Support: 0.0010</a:t>
            </a:r>
          </a:p>
          <a:p>
            <a:r>
              <a:rPr lang="en-AU" sz="1200" dirty="0"/>
              <a:t>Confidence: 666</a:t>
            </a:r>
          </a:p>
          <a:p>
            <a:r>
              <a:rPr lang="en-AU" sz="1200" dirty="0"/>
              <a:t>Lift: 10.090</a:t>
            </a:r>
          </a:p>
          <a:p>
            <a:endParaRPr lang="en-AU" sz="1200" dirty="0"/>
          </a:p>
          <a:p>
            <a:r>
              <a:rPr lang="en-AU" sz="1400" b="1" dirty="0"/>
              <a:t>Broken Hill -&gt; Far West</a:t>
            </a:r>
          </a:p>
          <a:p>
            <a:r>
              <a:rPr lang="en-AU" sz="1200" dirty="0"/>
              <a:t>Support: 0.0021</a:t>
            </a:r>
          </a:p>
          <a:p>
            <a:r>
              <a:rPr lang="en-AU" sz="1200" dirty="0"/>
              <a:t>Confidence: 1</a:t>
            </a:r>
          </a:p>
          <a:p>
            <a:r>
              <a:rPr lang="en-AU" sz="1200" dirty="0"/>
              <a:t>Lift: 457.87</a:t>
            </a:r>
          </a:p>
          <a:p>
            <a:endParaRPr lang="en-AU" sz="1200" dirty="0"/>
          </a:p>
          <a:p>
            <a:r>
              <a:rPr lang="en-AU" sz="1400" b="1" dirty="0"/>
              <a:t>Far West -&gt; Broken Hill </a:t>
            </a:r>
          </a:p>
          <a:p>
            <a:r>
              <a:rPr lang="en-AU" sz="1200" dirty="0"/>
              <a:t>Support: 0.0021</a:t>
            </a:r>
          </a:p>
          <a:p>
            <a:r>
              <a:rPr lang="en-AU" sz="1200" dirty="0"/>
              <a:t>Confidence: 1</a:t>
            </a:r>
          </a:p>
          <a:p>
            <a:r>
              <a:rPr lang="en-AU" sz="1200" dirty="0"/>
              <a:t>Lift: 457.87</a:t>
            </a:r>
          </a:p>
          <a:p>
            <a:endParaRPr lang="en-AU" sz="1200" dirty="0"/>
          </a:p>
        </p:txBody>
      </p:sp>
      <p:sp>
        <p:nvSpPr>
          <p:cNvPr id="12" name="Rectangle 11">
            <a:extLst>
              <a:ext uri="{FF2B5EF4-FFF2-40B4-BE49-F238E27FC236}">
                <a16:creationId xmlns:a16="http://schemas.microsoft.com/office/drawing/2014/main" id="{0E9F632B-46F7-B840-9B05-005351AC9376}"/>
              </a:ext>
            </a:extLst>
          </p:cNvPr>
          <p:cNvSpPr/>
          <p:nvPr/>
        </p:nvSpPr>
        <p:spPr>
          <a:xfrm>
            <a:off x="669001" y="5811687"/>
            <a:ext cx="11276780" cy="830997"/>
          </a:xfrm>
          <a:prstGeom prst="rect">
            <a:avLst/>
          </a:prstGeom>
        </p:spPr>
        <p:txBody>
          <a:bodyPr wrap="square">
            <a:spAutoFit/>
          </a:bodyPr>
          <a:lstStyle/>
          <a:p>
            <a:r>
              <a:rPr lang="en-AU" sz="1600" dirty="0">
                <a:latin typeface="+mj-lt"/>
              </a:rPr>
              <a:t>Association Rule Mining based on Twitter Data add more information of relationship between areas. The pattern shared between Twitter users who most likely moving in certain areas can be used in Recommendation system. Users can predefined which areas they have been living in and app can suggest which areas they might want to stay next based on their preferences and this pattern.</a:t>
            </a:r>
            <a:endParaRPr lang="en-US" sz="1600" dirty="0">
              <a:latin typeface="+mj-lt"/>
            </a:endParaRPr>
          </a:p>
        </p:txBody>
      </p:sp>
      <p:sp>
        <p:nvSpPr>
          <p:cNvPr id="13" name="Rectangle 12">
            <a:extLst>
              <a:ext uri="{FF2B5EF4-FFF2-40B4-BE49-F238E27FC236}">
                <a16:creationId xmlns:a16="http://schemas.microsoft.com/office/drawing/2014/main" id="{E3E5F9C4-E05F-DD47-80DF-A404B27C1AE6}"/>
              </a:ext>
            </a:extLst>
          </p:cNvPr>
          <p:cNvSpPr/>
          <p:nvPr/>
        </p:nvSpPr>
        <p:spPr>
          <a:xfrm rot="16200000">
            <a:off x="209077" y="6200444"/>
            <a:ext cx="864000" cy="864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83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26FF6-11E4-CF49-9C18-B1D4CA7351AC}"/>
              </a:ext>
            </a:extLst>
          </p:cNvPr>
          <p:cNvPicPr>
            <a:picLocks noChangeAspect="1"/>
          </p:cNvPicPr>
          <p:nvPr/>
        </p:nvPicPr>
        <p:blipFill>
          <a:blip r:embed="rId2"/>
          <a:stretch>
            <a:fillRect/>
          </a:stretch>
        </p:blipFill>
        <p:spPr>
          <a:xfrm>
            <a:off x="5431270" y="4956259"/>
            <a:ext cx="3134775" cy="1316606"/>
          </a:xfrm>
          <a:prstGeom prst="rect">
            <a:avLst/>
          </a:prstGeom>
        </p:spPr>
      </p:pic>
      <p:sp>
        <p:nvSpPr>
          <p:cNvPr id="5" name="TextBox 4">
            <a:extLst>
              <a:ext uri="{FF2B5EF4-FFF2-40B4-BE49-F238E27FC236}">
                <a16:creationId xmlns:a16="http://schemas.microsoft.com/office/drawing/2014/main" id="{2B74DB7D-F74A-6E4C-AEEC-2E472A2BAEFE}"/>
              </a:ext>
            </a:extLst>
          </p:cNvPr>
          <p:cNvSpPr txBox="1"/>
          <p:nvPr/>
        </p:nvSpPr>
        <p:spPr>
          <a:xfrm>
            <a:off x="468395" y="3806149"/>
            <a:ext cx="4724948" cy="1200329"/>
          </a:xfrm>
          <a:prstGeom prst="rect">
            <a:avLst/>
          </a:prstGeom>
          <a:noFill/>
        </p:spPr>
        <p:txBody>
          <a:bodyPr wrap="none" rtlCol="0">
            <a:spAutoFit/>
          </a:bodyPr>
          <a:lstStyle/>
          <a:p>
            <a:r>
              <a:rPr lang="en-US" sz="7200" b="1" dirty="0">
                <a:solidFill>
                  <a:srgbClr val="002060"/>
                </a:solidFill>
                <a:ea typeface="Apple SD Gothic Neo ExtraBold" panose="02000300000000000000" pitchFamily="2" charset="-127"/>
              </a:rPr>
              <a:t>Analysis on </a:t>
            </a:r>
          </a:p>
        </p:txBody>
      </p:sp>
      <p:sp>
        <p:nvSpPr>
          <p:cNvPr id="6" name="Rectangle 5">
            <a:extLst>
              <a:ext uri="{FF2B5EF4-FFF2-40B4-BE49-F238E27FC236}">
                <a16:creationId xmlns:a16="http://schemas.microsoft.com/office/drawing/2014/main" id="{F377EDE0-B064-9246-8866-4FCBD71B559F}"/>
              </a:ext>
            </a:extLst>
          </p:cNvPr>
          <p:cNvSpPr/>
          <p:nvPr/>
        </p:nvSpPr>
        <p:spPr>
          <a:xfrm rot="16200000">
            <a:off x="4142878" y="5061436"/>
            <a:ext cx="2029760" cy="711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124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CEDF6AA-8E2B-FC47-B8F8-AF4343E2A584}"/>
              </a:ext>
            </a:extLst>
          </p:cNvPr>
          <p:cNvGraphicFramePr>
            <a:graphicFrameLocks/>
          </p:cNvGraphicFramePr>
          <p:nvPr>
            <p:extLst>
              <p:ext uri="{D42A27DB-BD31-4B8C-83A1-F6EECF244321}">
                <p14:modId xmlns:p14="http://schemas.microsoft.com/office/powerpoint/2010/main" val="315562247"/>
              </p:ext>
            </p:extLst>
          </p:nvPr>
        </p:nvGraphicFramePr>
        <p:xfrm>
          <a:off x="32655" y="1164772"/>
          <a:ext cx="6758947" cy="55444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AACD85E-C008-F94D-9C19-B15CDEC6AAB5}"/>
              </a:ext>
            </a:extLst>
          </p:cNvPr>
          <p:cNvGraphicFramePr>
            <a:graphicFrameLocks/>
          </p:cNvGraphicFramePr>
          <p:nvPr>
            <p:extLst>
              <p:ext uri="{D42A27DB-BD31-4B8C-83A1-F6EECF244321}">
                <p14:modId xmlns:p14="http://schemas.microsoft.com/office/powerpoint/2010/main" val="2320380688"/>
              </p:ext>
            </p:extLst>
          </p:nvPr>
        </p:nvGraphicFramePr>
        <p:xfrm>
          <a:off x="6206217" y="1164772"/>
          <a:ext cx="5985783" cy="559776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FD9F197E-B217-BC4F-AFE0-5F9FCF1EB45D}"/>
              </a:ext>
            </a:extLst>
          </p:cNvPr>
          <p:cNvSpPr txBox="1"/>
          <p:nvPr/>
        </p:nvSpPr>
        <p:spPr>
          <a:xfrm>
            <a:off x="351884" y="215316"/>
            <a:ext cx="7943030"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Association Rule Mining Through </a:t>
            </a:r>
            <a:r>
              <a:rPr lang="en-US" sz="2000" b="1" dirty="0" err="1">
                <a:solidFill>
                  <a:schemeClr val="accent1">
                    <a:lumMod val="50000"/>
                  </a:schemeClr>
                </a:solidFill>
                <a:ea typeface="Apple SD Gothic Neo ExtraBold" panose="02000300000000000000" pitchFamily="2" charset="-127"/>
              </a:rPr>
              <a:t>Apriori</a:t>
            </a:r>
            <a:r>
              <a:rPr lang="en-US" sz="2000" b="1" dirty="0">
                <a:solidFill>
                  <a:schemeClr val="accent1">
                    <a:lumMod val="50000"/>
                  </a:schemeClr>
                </a:solidFill>
                <a:ea typeface="Apple SD Gothic Neo ExtraBold" panose="02000300000000000000" pitchFamily="2" charset="-127"/>
              </a:rPr>
              <a:t> Algorithm on Tweet Location – Based on SA2 Areas</a:t>
            </a:r>
          </a:p>
        </p:txBody>
      </p:sp>
      <p:sp>
        <p:nvSpPr>
          <p:cNvPr id="7" name="Rectangle 6">
            <a:extLst>
              <a:ext uri="{FF2B5EF4-FFF2-40B4-BE49-F238E27FC236}">
                <a16:creationId xmlns:a16="http://schemas.microsoft.com/office/drawing/2014/main" id="{CC4A7955-06FA-A741-937B-DEFA0F564847}"/>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9B9136-ABAD-724F-9904-D20D97178838}"/>
              </a:ext>
            </a:extLst>
          </p:cNvPr>
          <p:cNvSpPr/>
          <p:nvPr/>
        </p:nvSpPr>
        <p:spPr>
          <a:xfrm>
            <a:off x="351884" y="845298"/>
            <a:ext cx="3151440" cy="338554"/>
          </a:xfrm>
          <a:prstGeom prst="rect">
            <a:avLst/>
          </a:prstGeom>
        </p:spPr>
        <p:txBody>
          <a:bodyPr wrap="none">
            <a:spAutoFit/>
          </a:bodyPr>
          <a:lstStyle/>
          <a:p>
            <a:r>
              <a:rPr lang="en-US" sz="1600" dirty="0">
                <a:solidFill>
                  <a:srgbClr val="002060"/>
                </a:solidFill>
              </a:rPr>
              <a:t>Associated Areas Sorted by Support</a:t>
            </a:r>
          </a:p>
        </p:txBody>
      </p:sp>
    </p:spTree>
    <p:extLst>
      <p:ext uri="{BB962C8B-B14F-4D97-AF65-F5344CB8AC3E}">
        <p14:creationId xmlns:p14="http://schemas.microsoft.com/office/powerpoint/2010/main" val="49569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CB6C9576-2729-4B49-AB84-EE046D4D590F}"/>
              </a:ext>
            </a:extLst>
          </p:cNvPr>
          <p:cNvGraphicFramePr>
            <a:graphicFrameLocks noGrp="1"/>
          </p:cNvGraphicFramePr>
          <p:nvPr>
            <p:extLst>
              <p:ext uri="{D42A27DB-BD31-4B8C-83A1-F6EECF244321}">
                <p14:modId xmlns:p14="http://schemas.microsoft.com/office/powerpoint/2010/main" val="2535944331"/>
              </p:ext>
            </p:extLst>
          </p:nvPr>
        </p:nvGraphicFramePr>
        <p:xfrm>
          <a:off x="631379" y="876050"/>
          <a:ext cx="10461162" cy="5592257"/>
        </p:xfrm>
        <a:graphic>
          <a:graphicData uri="http://schemas.openxmlformats.org/drawingml/2006/table">
            <a:tbl>
              <a:tblPr firstRow="1" bandRow="1">
                <a:tableStyleId>{2D5ABB26-0587-4C30-8999-92F81FD0307C}</a:tableStyleId>
              </a:tblPr>
              <a:tblGrid>
                <a:gridCol w="1774363">
                  <a:extLst>
                    <a:ext uri="{9D8B030D-6E8A-4147-A177-3AD203B41FA5}">
                      <a16:colId xmlns:a16="http://schemas.microsoft.com/office/drawing/2014/main" val="573484926"/>
                    </a:ext>
                  </a:extLst>
                </a:gridCol>
                <a:gridCol w="348343">
                  <a:extLst>
                    <a:ext uri="{9D8B030D-6E8A-4147-A177-3AD203B41FA5}">
                      <a16:colId xmlns:a16="http://schemas.microsoft.com/office/drawing/2014/main" val="1421541746"/>
                    </a:ext>
                  </a:extLst>
                </a:gridCol>
                <a:gridCol w="8338456">
                  <a:extLst>
                    <a:ext uri="{9D8B030D-6E8A-4147-A177-3AD203B41FA5}">
                      <a16:colId xmlns:a16="http://schemas.microsoft.com/office/drawing/2014/main" val="1623637437"/>
                    </a:ext>
                  </a:extLst>
                </a:gridCol>
              </a:tblGrid>
              <a:tr h="349697">
                <a:tc rowSpan="2">
                  <a:txBody>
                    <a:bodyPr/>
                    <a:lstStyle/>
                    <a:p>
                      <a:r>
                        <a:rPr lang="en-US" sz="1600" dirty="0">
                          <a:latin typeface="+mj-lt"/>
                        </a:rPr>
                        <a:t>Goal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Get preliminary analysis on how users may choose their preferences and how the output look like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8637208"/>
                  </a:ext>
                </a:extLst>
              </a:tr>
              <a:tr h="309398">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Analyze the relative difference between inputs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002055"/>
                  </a:ext>
                </a:extLst>
              </a:tr>
              <a:tr h="309398">
                <a:tc rowSpan="3">
                  <a:txBody>
                    <a:bodyPr/>
                    <a:lstStyle/>
                    <a:p>
                      <a:r>
                        <a:rPr lang="en-US" sz="1600" dirty="0">
                          <a:latin typeface="+mj-lt"/>
                        </a:rPr>
                        <a:t>Method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Features selected based on user choices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639559"/>
                  </a:ext>
                </a:extLst>
              </a:tr>
              <a:tr h="541446">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If a feature is chosen, user set the priority to high or low and data is ranked according to the sorted order. If a feature is set to not priority, it will be ignored.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5791900"/>
                  </a:ext>
                </a:extLst>
              </a:tr>
              <a:tr h="541446">
                <a:tc v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Aggregate all the ranking by average and return the output according to descending order of the average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86674"/>
                  </a:ext>
                </a:extLst>
              </a:tr>
              <a:tr h="541446">
                <a:tc rowSpan="2">
                  <a:txBody>
                    <a:bodyPr/>
                    <a:lstStyle/>
                    <a:p>
                      <a:r>
                        <a:rPr lang="en-US" sz="1600" dirty="0">
                          <a:latin typeface="+mj-lt"/>
                        </a:rPr>
                        <a:t>Findings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 change in a feature order or priority have different impact on the output, some features may significantly change the output, some may not.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53751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There are some cities that are robust to some changes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172122"/>
                  </a:ext>
                </a:extLst>
              </a:tr>
              <a:tr h="326571">
                <a:tc rowSpan="3">
                  <a:txBody>
                    <a:bodyPr/>
                    <a:lstStyle/>
                    <a:p>
                      <a:r>
                        <a:rPr lang="en-US" sz="1600" dirty="0">
                          <a:latin typeface="+mj-lt"/>
                        </a:rPr>
                        <a:t>Problems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Showing a list of cities does not describe the spatial correlation between cities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700516"/>
                  </a:ext>
                </a:extLst>
              </a:tr>
              <a:tr h="541446">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There is no option for moderate value. Some users may want to set a feature as priority but not necessarily put an order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025365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No clear boundary of city profile related to all features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223112"/>
                  </a:ext>
                </a:extLst>
              </a:tr>
              <a:tr h="309398">
                <a:tc rowSpan="3">
                  <a:txBody>
                    <a:bodyPr/>
                    <a:lstStyle/>
                    <a:p>
                      <a:r>
                        <a:rPr lang="en-US" sz="1600" dirty="0">
                          <a:latin typeface="+mj-lt"/>
                        </a:rPr>
                        <a:t>Recommendation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Build a web application with adjustable options to show a heat 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5644"/>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Find more features and aggregate them to construct the city profile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7696673"/>
                  </a:ext>
                </a:extLst>
              </a:tr>
              <a:tr h="309398">
                <a:tc vMerge="1">
                  <a:txBody>
                    <a:bodyPr/>
                    <a:lstStyle/>
                    <a:p>
                      <a:endParaRPr lang="en-US" sz="1600" dirty="0">
                        <a:latin typeface="+mj-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600" dirty="0">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mj-lt"/>
                        </a:rPr>
                        <a:t>Do clustering based on city profile that can cover all combinations of user input on feature selection and feature values such as low, moderate, 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6839894"/>
                  </a:ext>
                </a:extLst>
              </a:tr>
            </a:tbl>
          </a:graphicData>
        </a:graphic>
      </p:graphicFrame>
      <p:sp>
        <p:nvSpPr>
          <p:cNvPr id="5" name="TextBox 4">
            <a:extLst>
              <a:ext uri="{FF2B5EF4-FFF2-40B4-BE49-F238E27FC236}">
                <a16:creationId xmlns:a16="http://schemas.microsoft.com/office/drawing/2014/main" id="{089262B7-1039-BB4D-821B-4D96008F0212}"/>
              </a:ext>
            </a:extLst>
          </p:cNvPr>
          <p:cNvSpPr txBox="1"/>
          <p:nvPr/>
        </p:nvSpPr>
        <p:spPr>
          <a:xfrm>
            <a:off x="351885" y="225427"/>
            <a:ext cx="1563248" cy="507832"/>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Build a Prototype</a:t>
            </a:r>
            <a:endParaRPr lang="en-US" sz="2400" b="1" dirty="0">
              <a:solidFill>
                <a:schemeClr val="accent1">
                  <a:lumMod val="50000"/>
                </a:schemeClr>
              </a:solidFill>
              <a:ea typeface="Apple SD Gothic Neo ExtraBold" panose="02000300000000000000" pitchFamily="2" charset="-127"/>
            </a:endParaRPr>
          </a:p>
        </p:txBody>
      </p:sp>
      <p:sp>
        <p:nvSpPr>
          <p:cNvPr id="6" name="Rectangle 5">
            <a:extLst>
              <a:ext uri="{FF2B5EF4-FFF2-40B4-BE49-F238E27FC236}">
                <a16:creationId xmlns:a16="http://schemas.microsoft.com/office/drawing/2014/main" id="{A36AA158-1158-FA4F-8216-A3CB642973C2}"/>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30FB885B-C612-3443-B7C2-BC0559ABBDD1}"/>
              </a:ext>
            </a:extLst>
          </p:cNvPr>
          <p:cNvSpPr/>
          <p:nvPr/>
        </p:nvSpPr>
        <p:spPr>
          <a:xfrm>
            <a:off x="438977" y="876050"/>
            <a:ext cx="11121644" cy="669721"/>
          </a:xfrm>
          <a:prstGeom prst="roundRect">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1C7BEF3-7E44-244C-A8B7-568DDA7A3003}"/>
              </a:ext>
            </a:extLst>
          </p:cNvPr>
          <p:cNvSpPr/>
          <p:nvPr/>
        </p:nvSpPr>
        <p:spPr>
          <a:xfrm>
            <a:off x="438977" y="3094139"/>
            <a:ext cx="11121644" cy="857375"/>
          </a:xfrm>
          <a:prstGeom prst="roundRect">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055631E-426A-2141-AD92-B92520CDFFAE}"/>
              </a:ext>
            </a:extLst>
          </p:cNvPr>
          <p:cNvSpPr/>
          <p:nvPr/>
        </p:nvSpPr>
        <p:spPr>
          <a:xfrm>
            <a:off x="438977" y="5227739"/>
            <a:ext cx="11121644" cy="1240568"/>
          </a:xfrm>
          <a:prstGeom prst="roundRect">
            <a:avLst>
              <a:gd name="adj" fmla="val 10525"/>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4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20DB2B-74ED-974C-916A-33952B57AF4B}"/>
              </a:ext>
            </a:extLst>
          </p:cNvPr>
          <p:cNvGrpSpPr/>
          <p:nvPr/>
        </p:nvGrpSpPr>
        <p:grpSpPr>
          <a:xfrm>
            <a:off x="395429" y="941734"/>
            <a:ext cx="4097742" cy="5794338"/>
            <a:chOff x="726506" y="1512515"/>
            <a:chExt cx="3169087" cy="4481190"/>
          </a:xfrm>
        </p:grpSpPr>
        <p:pic>
          <p:nvPicPr>
            <p:cNvPr id="1026" name="Picture 2">
              <a:extLst>
                <a:ext uri="{FF2B5EF4-FFF2-40B4-BE49-F238E27FC236}">
                  <a16:creationId xmlns:a16="http://schemas.microsoft.com/office/drawing/2014/main" id="{AEE621A4-4EB5-0545-BBAC-2EC088CB9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31" t="31397" r="45680" b="34297"/>
            <a:stretch/>
          </p:blipFill>
          <p:spPr bwMode="auto">
            <a:xfrm>
              <a:off x="726507" y="1512515"/>
              <a:ext cx="3169085" cy="1703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0BFFB5-B809-1F4D-AB79-D78A28A8C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31" t="31397" r="45680" b="31018"/>
            <a:stretch/>
          </p:blipFill>
          <p:spPr bwMode="auto">
            <a:xfrm>
              <a:off x="726508" y="3216056"/>
              <a:ext cx="3169085" cy="18663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6A320D-A973-EF46-BECB-86F44F2E71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73" t="32658" r="45838" b="48991"/>
            <a:stretch/>
          </p:blipFill>
          <p:spPr bwMode="auto">
            <a:xfrm>
              <a:off x="726506" y="5082436"/>
              <a:ext cx="3169085" cy="91126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15CE48F7-053D-5F4D-B24E-79F15C26A1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57" t="46666" r="57295" b="11426"/>
          <a:stretch/>
        </p:blipFill>
        <p:spPr bwMode="auto">
          <a:xfrm>
            <a:off x="4636360" y="941734"/>
            <a:ext cx="3310759" cy="3056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CD33FD-82F9-7342-8D42-D8385047F39B}"/>
              </a:ext>
            </a:extLst>
          </p:cNvPr>
          <p:cNvSpPr txBox="1"/>
          <p:nvPr/>
        </p:nvSpPr>
        <p:spPr>
          <a:xfrm>
            <a:off x="8367569" y="941734"/>
            <a:ext cx="1418786" cy="338554"/>
          </a:xfrm>
          <a:prstGeom prst="rect">
            <a:avLst/>
          </a:prstGeom>
          <a:noFill/>
        </p:spPr>
        <p:txBody>
          <a:bodyPr wrap="none" rtlCol="0">
            <a:spAutoFit/>
          </a:bodyPr>
          <a:lstStyle/>
          <a:p>
            <a:r>
              <a:rPr lang="en-US" sz="1600" dirty="0">
                <a:ea typeface="Apple SD Gothic Neo" panose="02000300000000000000" pitchFamily="2" charset="-127"/>
              </a:rPr>
              <a:t>Default Setting</a:t>
            </a:r>
          </a:p>
        </p:txBody>
      </p:sp>
      <p:sp>
        <p:nvSpPr>
          <p:cNvPr id="12" name="Rectangle 11">
            <a:extLst>
              <a:ext uri="{FF2B5EF4-FFF2-40B4-BE49-F238E27FC236}">
                <a16:creationId xmlns:a16="http://schemas.microsoft.com/office/drawing/2014/main" id="{C53C18DA-3DB2-7B4E-A479-0F473D5EF9AC}"/>
              </a:ext>
            </a:extLst>
          </p:cNvPr>
          <p:cNvSpPr/>
          <p:nvPr/>
        </p:nvSpPr>
        <p:spPr>
          <a:xfrm>
            <a:off x="8367569" y="1402139"/>
            <a:ext cx="3428999" cy="2462213"/>
          </a:xfrm>
          <a:prstGeom prst="rect">
            <a:avLst/>
          </a:prstGeom>
        </p:spPr>
        <p:txBody>
          <a:bodyPr wrap="square">
            <a:spAutoFit/>
          </a:bodyPr>
          <a:lstStyle/>
          <a:p>
            <a:r>
              <a:rPr lang="en-AU" sz="1400" dirty="0">
                <a:solidFill>
                  <a:srgbClr val="000000"/>
                </a:solidFill>
                <a:ea typeface="Apple SD Gothic Neo" panose="02000300000000000000" pitchFamily="2" charset="-127"/>
              </a:rPr>
              <a:t>Income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Migration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Education : Not Priority</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Number of Jobs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Recreation sports : High</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Accommodation price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Commute distance : Low</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Dwelling structure : Not Priority</a:t>
            </a:r>
            <a:endParaRPr lang="en-AU" sz="1400" dirty="0">
              <a:ea typeface="Apple SD Gothic Neo" panose="02000300000000000000" pitchFamily="2" charset="-127"/>
            </a:endParaRPr>
          </a:p>
          <a:p>
            <a:r>
              <a:rPr lang="en-AU" sz="1400" dirty="0">
                <a:solidFill>
                  <a:srgbClr val="000000"/>
                </a:solidFill>
                <a:ea typeface="Apple SD Gothic Neo" panose="02000300000000000000" pitchFamily="2" charset="-127"/>
              </a:rPr>
              <a:t>House price : Not Priority</a:t>
            </a:r>
            <a:endParaRPr lang="en-AU" sz="1400" dirty="0">
              <a:ea typeface="Apple SD Gothic Neo" panose="02000300000000000000" pitchFamily="2" charset="-127"/>
            </a:endParaRPr>
          </a:p>
          <a:p>
            <a:br>
              <a:rPr lang="en-AU" sz="1400" dirty="0">
                <a:ea typeface="Apple SD Gothic Neo" panose="02000300000000000000" pitchFamily="2" charset="-127"/>
              </a:rPr>
            </a:br>
            <a:endParaRPr lang="en-US" sz="1400" dirty="0">
              <a:ea typeface="Apple SD Gothic Neo" panose="02000300000000000000" pitchFamily="2" charset="-127"/>
            </a:endParaRPr>
          </a:p>
        </p:txBody>
      </p:sp>
      <p:sp>
        <p:nvSpPr>
          <p:cNvPr id="13" name="TextBox 12">
            <a:extLst>
              <a:ext uri="{FF2B5EF4-FFF2-40B4-BE49-F238E27FC236}">
                <a16:creationId xmlns:a16="http://schemas.microsoft.com/office/drawing/2014/main" id="{7C8EF4C2-EEBA-B946-BEC0-0D35988ADBF1}"/>
              </a:ext>
            </a:extLst>
          </p:cNvPr>
          <p:cNvSpPr txBox="1"/>
          <p:nvPr/>
        </p:nvSpPr>
        <p:spPr>
          <a:xfrm>
            <a:off x="351885" y="225427"/>
            <a:ext cx="4644658" cy="507832"/>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Prototype Interface on </a:t>
            </a:r>
            <a:r>
              <a:rPr lang="en-US" sz="2000" b="1" dirty="0" err="1">
                <a:solidFill>
                  <a:schemeClr val="accent1">
                    <a:lumMod val="50000"/>
                  </a:schemeClr>
                </a:solidFill>
                <a:ea typeface="Apple SD Gothic Neo ExtraBold" panose="02000300000000000000" pitchFamily="2" charset="-127"/>
              </a:rPr>
              <a:t>Jupyter</a:t>
            </a:r>
            <a:r>
              <a:rPr lang="en-US" sz="2000" b="1" dirty="0">
                <a:solidFill>
                  <a:schemeClr val="accent1">
                    <a:lumMod val="50000"/>
                  </a:schemeClr>
                </a:solidFill>
                <a:ea typeface="Apple SD Gothic Neo ExtraBold" panose="02000300000000000000" pitchFamily="2" charset="-127"/>
              </a:rPr>
              <a:t> Notebook</a:t>
            </a:r>
            <a:endParaRPr lang="en-US" sz="2400" b="1" dirty="0">
              <a:solidFill>
                <a:schemeClr val="accent1">
                  <a:lumMod val="50000"/>
                </a:schemeClr>
              </a:solidFill>
              <a:ea typeface="Apple SD Gothic Neo ExtraBold" panose="02000300000000000000" pitchFamily="2" charset="-127"/>
            </a:endParaRPr>
          </a:p>
        </p:txBody>
      </p:sp>
      <p:sp>
        <p:nvSpPr>
          <p:cNvPr id="14" name="Rectangle 13">
            <a:extLst>
              <a:ext uri="{FF2B5EF4-FFF2-40B4-BE49-F238E27FC236}">
                <a16:creationId xmlns:a16="http://schemas.microsoft.com/office/drawing/2014/main" id="{FB04E8DD-F0CD-F040-A1E6-688DDEB2ED9B}"/>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34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9C7865D-87EF-814B-97F8-AE6BB1667BA1}"/>
              </a:ext>
            </a:extLst>
          </p:cNvPr>
          <p:cNvGraphicFramePr>
            <a:graphicFrameLocks noGrp="1"/>
          </p:cNvGraphicFramePr>
          <p:nvPr>
            <p:extLst>
              <p:ext uri="{D42A27DB-BD31-4B8C-83A1-F6EECF244321}">
                <p14:modId xmlns:p14="http://schemas.microsoft.com/office/powerpoint/2010/main" val="965664943"/>
              </p:ext>
            </p:extLst>
          </p:nvPr>
        </p:nvGraphicFramePr>
        <p:xfrm>
          <a:off x="256853" y="1205504"/>
          <a:ext cx="11532376" cy="5404542"/>
        </p:xfrm>
        <a:graphic>
          <a:graphicData uri="http://schemas.openxmlformats.org/drawingml/2006/table">
            <a:tbl>
              <a:tblPr/>
              <a:tblGrid>
                <a:gridCol w="421990">
                  <a:extLst>
                    <a:ext uri="{9D8B030D-6E8A-4147-A177-3AD203B41FA5}">
                      <a16:colId xmlns:a16="http://schemas.microsoft.com/office/drawing/2014/main" val="2243404075"/>
                    </a:ext>
                  </a:extLst>
                </a:gridCol>
                <a:gridCol w="1023833">
                  <a:extLst>
                    <a:ext uri="{9D8B030D-6E8A-4147-A177-3AD203B41FA5}">
                      <a16:colId xmlns:a16="http://schemas.microsoft.com/office/drawing/2014/main" val="4046514148"/>
                    </a:ext>
                  </a:extLst>
                </a:gridCol>
                <a:gridCol w="996981">
                  <a:extLst>
                    <a:ext uri="{9D8B030D-6E8A-4147-A177-3AD203B41FA5}">
                      <a16:colId xmlns:a16="http://schemas.microsoft.com/office/drawing/2014/main" val="1811079349"/>
                    </a:ext>
                  </a:extLst>
                </a:gridCol>
                <a:gridCol w="957943">
                  <a:extLst>
                    <a:ext uri="{9D8B030D-6E8A-4147-A177-3AD203B41FA5}">
                      <a16:colId xmlns:a16="http://schemas.microsoft.com/office/drawing/2014/main" val="3763969342"/>
                    </a:ext>
                  </a:extLst>
                </a:gridCol>
                <a:gridCol w="1045029">
                  <a:extLst>
                    <a:ext uri="{9D8B030D-6E8A-4147-A177-3AD203B41FA5}">
                      <a16:colId xmlns:a16="http://schemas.microsoft.com/office/drawing/2014/main" val="2536509130"/>
                    </a:ext>
                  </a:extLst>
                </a:gridCol>
                <a:gridCol w="990600">
                  <a:extLst>
                    <a:ext uri="{9D8B030D-6E8A-4147-A177-3AD203B41FA5}">
                      <a16:colId xmlns:a16="http://schemas.microsoft.com/office/drawing/2014/main" val="3134617176"/>
                    </a:ext>
                  </a:extLst>
                </a:gridCol>
                <a:gridCol w="1295400">
                  <a:extLst>
                    <a:ext uri="{9D8B030D-6E8A-4147-A177-3AD203B41FA5}">
                      <a16:colId xmlns:a16="http://schemas.microsoft.com/office/drawing/2014/main" val="1798322261"/>
                    </a:ext>
                  </a:extLst>
                </a:gridCol>
                <a:gridCol w="1175657">
                  <a:extLst>
                    <a:ext uri="{9D8B030D-6E8A-4147-A177-3AD203B41FA5}">
                      <a16:colId xmlns:a16="http://schemas.microsoft.com/office/drawing/2014/main" val="1683374029"/>
                    </a:ext>
                  </a:extLst>
                </a:gridCol>
                <a:gridCol w="1219300">
                  <a:extLst>
                    <a:ext uri="{9D8B030D-6E8A-4147-A177-3AD203B41FA5}">
                      <a16:colId xmlns:a16="http://schemas.microsoft.com/office/drawing/2014/main" val="2367134601"/>
                    </a:ext>
                  </a:extLst>
                </a:gridCol>
                <a:gridCol w="1153785">
                  <a:extLst>
                    <a:ext uri="{9D8B030D-6E8A-4147-A177-3AD203B41FA5}">
                      <a16:colId xmlns:a16="http://schemas.microsoft.com/office/drawing/2014/main" val="2656236822"/>
                    </a:ext>
                  </a:extLst>
                </a:gridCol>
                <a:gridCol w="1251858">
                  <a:extLst>
                    <a:ext uri="{9D8B030D-6E8A-4147-A177-3AD203B41FA5}">
                      <a16:colId xmlns:a16="http://schemas.microsoft.com/office/drawing/2014/main" val="589016132"/>
                    </a:ext>
                  </a:extLst>
                </a:gridCol>
              </a:tblGrid>
              <a:tr h="318750">
                <a:tc>
                  <a:txBody>
                    <a:bodyPr/>
                    <a:lstStyle/>
                    <a:p>
                      <a:pPr algn="l" rtl="0" fontAlgn="t">
                        <a:spcBef>
                          <a:spcPts val="0"/>
                        </a:spcBef>
                        <a:spcAft>
                          <a:spcPts val="0"/>
                        </a:spcAft>
                      </a:pPr>
                      <a:r>
                        <a:rPr lang="en-AU" sz="1100" b="1" i="0" u="none" strike="noStrike" dirty="0">
                          <a:solidFill>
                            <a:schemeClr val="tx1"/>
                          </a:solidFill>
                          <a:effectLst/>
                          <a:latin typeface="+mj-lt"/>
                          <a:ea typeface="Apple SD Gothic Neo SemiBold" panose="02000300000000000000" pitchFamily="2" charset="-127"/>
                        </a:rPr>
                        <a:t>Rank</a:t>
                      </a:r>
                      <a:endParaRPr lang="en-AU" sz="1100" b="1" i="0" dirty="0">
                        <a:solidFill>
                          <a:schemeClr val="tx1"/>
                        </a:solidFill>
                        <a:effectLst/>
                        <a:latin typeface="+mj-lt"/>
                        <a:ea typeface="Apple SD Gothic Neo SemiBold"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err="1">
                          <a:solidFill>
                            <a:schemeClr val="tx1"/>
                          </a:solidFill>
                          <a:effectLst/>
                          <a:latin typeface="+mj-lt"/>
                          <a:ea typeface="Apple SD Gothic Neo SemiBold" panose="02000300000000000000" pitchFamily="2" charset="-127"/>
                        </a:rPr>
                        <a:t>state_name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a:solidFill>
                            <a:schemeClr val="tx1"/>
                          </a:solidFill>
                          <a:effectLst/>
                          <a:latin typeface="+mj-lt"/>
                          <a:ea typeface="Apple SD Gothic Neo SemiBold" panose="02000300000000000000" pitchFamily="2" charset="-127"/>
                        </a:rPr>
                        <a:t>sa2_name</a:t>
                      </a:r>
                      <a:endParaRPr lang="en-AU" sz="1100" b="1" i="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rtl="0" fontAlgn="t">
                        <a:spcBef>
                          <a:spcPts val="0"/>
                        </a:spcBef>
                        <a:spcAft>
                          <a:spcPts val="0"/>
                        </a:spcAft>
                      </a:pPr>
                      <a:r>
                        <a:rPr lang="en-AU" sz="1100" b="1" i="0" u="none" strike="noStrike" dirty="0" err="1">
                          <a:solidFill>
                            <a:schemeClr val="tx1"/>
                          </a:solidFill>
                          <a:effectLst/>
                          <a:latin typeface="+mj-lt"/>
                          <a:ea typeface="Apple SD Gothic Neo SemiBold" panose="02000300000000000000" pitchFamily="2" charset="-127"/>
                        </a:rPr>
                        <a:t>state_name</a:t>
                      </a:r>
                      <a:endParaRPr lang="en-AU" sz="1100" b="1" i="0" dirty="0">
                        <a:solidFill>
                          <a:schemeClr val="tx1"/>
                        </a:solidFill>
                        <a:effectLst/>
                        <a:latin typeface="+mj-lt"/>
                        <a:ea typeface="Apple SD Gothic Neo SemiBold"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rtl="0" fontAlgn="t">
                        <a:spcBef>
                          <a:spcPts val="0"/>
                        </a:spcBef>
                        <a:spcAft>
                          <a:spcPts val="0"/>
                        </a:spcAft>
                      </a:pPr>
                      <a:r>
                        <a:rPr lang="en-AU" sz="1100" b="1" i="0" u="none" strike="noStrike" dirty="0">
                          <a:solidFill>
                            <a:schemeClr val="tx1"/>
                          </a:solidFill>
                          <a:effectLst/>
                          <a:latin typeface="+mj-lt"/>
                          <a:ea typeface="Apple SD Gothic Neo SemiBold" panose="02000300000000000000" pitchFamily="2" charset="-127"/>
                        </a:rPr>
                        <a:t>sa2_name</a:t>
                      </a:r>
                      <a:endParaRPr lang="en-AU" sz="1100" b="1" i="0" dirty="0">
                        <a:solidFill>
                          <a:schemeClr val="tx1"/>
                        </a:solidFill>
                        <a:effectLst/>
                        <a:latin typeface="+mj-lt"/>
                        <a:ea typeface="Apple SD Gothic Neo SemiBold"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err="1">
                          <a:solidFill>
                            <a:schemeClr val="tx1"/>
                          </a:solidFill>
                          <a:effectLst/>
                          <a:latin typeface="+mj-lt"/>
                          <a:ea typeface="Apple SD Gothic Neo SemiBold" panose="02000300000000000000" pitchFamily="2" charset="-127"/>
                        </a:rPr>
                        <a:t>state_name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a:solidFill>
                            <a:schemeClr val="tx1"/>
                          </a:solidFill>
                          <a:effectLst/>
                          <a:latin typeface="+mj-lt"/>
                          <a:ea typeface="Apple SD Gothic Neo SemiBold" panose="02000300000000000000" pitchFamily="2" charset="-127"/>
                        </a:rPr>
                        <a:t>sa2_name</a:t>
                      </a:r>
                      <a:endParaRPr lang="en-AU" sz="1100" b="1" i="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err="1">
                          <a:solidFill>
                            <a:schemeClr val="tx1"/>
                          </a:solidFill>
                          <a:effectLst/>
                          <a:latin typeface="+mj-lt"/>
                          <a:ea typeface="Apple SD Gothic Neo SemiBold" panose="02000300000000000000" pitchFamily="2" charset="-127"/>
                        </a:rPr>
                        <a:t>state_name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a:solidFill>
                            <a:schemeClr val="tx1"/>
                          </a:solidFill>
                          <a:effectLst/>
                          <a:latin typeface="+mj-lt"/>
                          <a:ea typeface="Apple SD Gothic Neo SemiBold" panose="02000300000000000000" pitchFamily="2" charset="-127"/>
                        </a:rPr>
                        <a:t>sa2_name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err="1">
                          <a:solidFill>
                            <a:schemeClr val="tx1"/>
                          </a:solidFill>
                          <a:effectLst/>
                          <a:latin typeface="+mj-lt"/>
                          <a:ea typeface="Apple SD Gothic Neo SemiBold" panose="02000300000000000000" pitchFamily="2" charset="-127"/>
                        </a:rPr>
                        <a:t>state_name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1" i="0" u="none" strike="noStrike" dirty="0">
                          <a:solidFill>
                            <a:schemeClr val="tx1"/>
                          </a:solidFill>
                          <a:effectLst/>
                          <a:latin typeface="+mj-lt"/>
                          <a:ea typeface="Apple SD Gothic Neo SemiBold" panose="02000300000000000000" pitchFamily="2" charset="-127"/>
                        </a:rPr>
                        <a:t>sa2_name</a:t>
                      </a:r>
                      <a:endParaRPr lang="en-AU" sz="1100" b="1" i="0" dirty="0">
                        <a:solidFill>
                          <a:schemeClr val="tx1"/>
                        </a:solidFill>
                        <a:effectLst/>
                        <a:latin typeface="+mj-lt"/>
                        <a:ea typeface="Apple SD Gothic Neo SemiBold" panose="02000300000000000000" pitchFamily="2" charset="-127"/>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308505356"/>
                  </a:ext>
                </a:extLst>
              </a:tr>
              <a:tr h="434340">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1</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dirty="0">
                          <a:solidFill>
                            <a:schemeClr val="bg1"/>
                          </a:solidFill>
                          <a:effectLst/>
                          <a:latin typeface="+mj-lt"/>
                        </a:rPr>
                        <a:t>Victoria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Research - North Warrandyte</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Queensland</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Mount Isa</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Queensland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Mount Isa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Queensland</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Cairns City</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Queensland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Cairns City</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225533010"/>
                  </a:ext>
                </a:extLst>
              </a:tr>
              <a:tr h="327130">
                <a:tc>
                  <a:txBody>
                    <a:bodyPr/>
                    <a:lstStyle/>
                    <a:p>
                      <a:pPr algn="ctr"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2</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dirty="0">
                          <a:solidFill>
                            <a:schemeClr val="bg1"/>
                          </a:solidFill>
                          <a:effectLst/>
                          <a:latin typeface="+mj-lt"/>
                        </a:rPr>
                        <a:t>Queensland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Tarragindi</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Western Australia</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Mullaloo - Kallaroo</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Western Australia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Mullaloo - Kallaroo</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Victoria</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Grovedale</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Victoria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Grovedale</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57338284"/>
                  </a:ext>
                </a:extLst>
              </a:tr>
              <a:tr h="453229">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3</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dirty="0">
                          <a:solidFill>
                            <a:schemeClr val="bg1"/>
                          </a:solidFill>
                          <a:effectLst/>
                          <a:latin typeface="+mj-lt"/>
                        </a:rPr>
                        <a:t>Northern Territory</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Charles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Victoria</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Research - North Warrandyte</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Victoria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Research - North Warrandyte</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Victoria</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Reservoir - East</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Victoria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Reservoir - East</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464084832"/>
                  </a:ext>
                </a:extLst>
              </a:tr>
              <a:tr h="203159">
                <a:tc>
                  <a:txBody>
                    <a:bodyPr/>
                    <a:lstStyle/>
                    <a:p>
                      <a:pPr algn="ctr"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4</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Elwood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Queensland</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Tarragindi</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Queensland</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Tarragindi</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Victoria</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Ballarat - South</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Ballarat - South</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913725991"/>
                  </a:ext>
                </a:extLst>
              </a:tr>
              <a:tr h="434340">
                <a:tc>
                  <a:txBody>
                    <a:bodyPr/>
                    <a:lstStyle/>
                    <a:p>
                      <a:pPr algn="ctr"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5</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Wattle Glen - Diamond Creek</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Queensland</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Chelmer - Graceville</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Queensland</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Chelmer - Graceville</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Victoria</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Ballarat - North</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Victoria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Ballarat - North</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969862477"/>
                  </a:ext>
                </a:extLst>
              </a:tr>
              <a:tr h="453229">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6</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Beaumaris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Victoria</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Wattle Glen - Diamond Creek</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Wattle Glen - Diamond Creek</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South Australia</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Paradise - Newton</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South Australia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Paradise - Newton</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485025281"/>
                  </a:ext>
                </a:extLst>
              </a:tr>
              <a:tr h="327130">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7</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Victoria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Mount Eliza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Queensland</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Eimeo - Rural View</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Queensland</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Eimeo - Rural View</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New South Wales</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Port Macquarie - East</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New South Wales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Port Macquarie - East</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723933821"/>
                  </a:ext>
                </a:extLst>
              </a:tr>
              <a:tr h="327130">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8</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Queensland</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Mount Isa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Northern Territory</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Charles</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Northern Territory</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Charles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New South Wales</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Sawtell - Boambee</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New South Wales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Sawtell - Boambee</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81671232"/>
                  </a:ext>
                </a:extLst>
              </a:tr>
              <a:tr h="327130">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9</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a:solidFill>
                            <a:schemeClr val="bg1"/>
                          </a:solidFill>
                          <a:effectLst/>
                          <a:latin typeface="+mj-lt"/>
                        </a:rPr>
                        <a:t>South Australia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Mitcham (SA)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Western Australia</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Woodvale</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a:solidFill>
                            <a:schemeClr val="bg1"/>
                          </a:solidFill>
                          <a:effectLst/>
                          <a:latin typeface="+mj-lt"/>
                        </a:rPr>
                        <a:t>Western Australia</a:t>
                      </a:r>
                      <a:endParaRPr lang="en-AU">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Woodvale</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New South Wales</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Merrylands - Holroyd</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New South Wales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Merrylands - Holroyd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323096703"/>
                  </a:ext>
                </a:extLst>
              </a:tr>
              <a:tr h="434340">
                <a:tc>
                  <a:txBody>
                    <a:bodyPr/>
                    <a:lstStyle/>
                    <a:p>
                      <a:pPr algn="ctr"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10</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rtl="0" fontAlgn="t">
                        <a:spcBef>
                          <a:spcPts val="0"/>
                        </a:spcBef>
                        <a:spcAft>
                          <a:spcPts val="0"/>
                        </a:spcAft>
                      </a:pPr>
                      <a:r>
                        <a:rPr lang="en-AU" sz="1100" b="0" i="0" u="none" strike="noStrike" dirty="0">
                          <a:solidFill>
                            <a:schemeClr val="bg1"/>
                          </a:solidFill>
                          <a:effectLst/>
                          <a:latin typeface="+mj-lt"/>
                        </a:rPr>
                        <a:t>Western Australia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Mount Lawley - Inglewood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fontAlgn="t">
                        <a:spcBef>
                          <a:spcPts val="0"/>
                        </a:spcBef>
                        <a:spcAft>
                          <a:spcPts val="0"/>
                        </a:spcAft>
                      </a:pPr>
                      <a:r>
                        <a:rPr lang="en-AU" sz="1200" b="0" i="0" u="none" strike="noStrike">
                          <a:solidFill>
                            <a:srgbClr val="000000"/>
                          </a:solidFill>
                          <a:effectLst/>
                          <a:latin typeface="+mj-lt"/>
                          <a:ea typeface="Apple SD Gothic Neo" panose="02000300000000000000" pitchFamily="2" charset="-127"/>
                        </a:rPr>
                        <a:t>Queensland</a:t>
                      </a:r>
                      <a:endParaRPr lang="en-AU" sz="2400" b="0" i="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rtl="0" fontAlgn="t">
                        <a:spcBef>
                          <a:spcPts val="0"/>
                        </a:spcBef>
                        <a:spcAft>
                          <a:spcPts val="0"/>
                        </a:spcAft>
                      </a:pPr>
                      <a:r>
                        <a:rPr lang="en-AU" sz="1200" b="0" i="0" u="none" strike="noStrike" dirty="0">
                          <a:solidFill>
                            <a:srgbClr val="000000"/>
                          </a:solidFill>
                          <a:effectLst/>
                          <a:latin typeface="+mj-lt"/>
                          <a:ea typeface="Apple SD Gothic Neo" panose="02000300000000000000" pitchFamily="2" charset="-127"/>
                        </a:rPr>
                        <a:t>Whitfield - Edge Hi</a:t>
                      </a:r>
                      <a:endParaRPr lang="en-AU" sz="2400" b="0" i="0" dirty="0">
                        <a:effectLst/>
                        <a:latin typeface="+mj-lt"/>
                        <a:ea typeface="Apple SD Gothic Neo" panose="02000300000000000000" pitchFamily="2" charset="-127"/>
                      </a:endParaRPr>
                    </a:p>
                  </a:txBody>
                  <a:tcPr marL="54337" marR="54337" marT="54337" marB="5433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Queensland</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Whitfield - Edge Hill</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a:solidFill>
                            <a:srgbClr val="000000"/>
                          </a:solidFill>
                          <a:effectLst/>
                          <a:latin typeface="+mj-lt"/>
                        </a:rPr>
                        <a:t>New South Wales</a:t>
                      </a:r>
                      <a:endParaRPr lang="en-AU">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rgbClr val="000000"/>
                          </a:solidFill>
                          <a:effectLst/>
                          <a:latin typeface="+mj-lt"/>
                        </a:rPr>
                        <a:t>Umina - Booker Bay - Patonga</a:t>
                      </a:r>
                      <a:endParaRPr lang="en-AU" dirty="0">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New South Wales</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fontAlgn="t">
                        <a:spcBef>
                          <a:spcPts val="0"/>
                        </a:spcBef>
                        <a:spcAft>
                          <a:spcPts val="0"/>
                        </a:spcAft>
                      </a:pPr>
                      <a:r>
                        <a:rPr lang="en-AU" sz="1100" b="0" i="0" u="none" strike="noStrike" dirty="0">
                          <a:solidFill>
                            <a:schemeClr val="bg1"/>
                          </a:solidFill>
                          <a:effectLst/>
                          <a:latin typeface="+mj-lt"/>
                        </a:rPr>
                        <a:t>Umina - Booker Bay - Patonga</a:t>
                      </a:r>
                      <a:endParaRPr lang="en-AU" dirty="0">
                        <a:solidFill>
                          <a:schemeClr val="bg1"/>
                        </a:solidFill>
                        <a:effectLst/>
                        <a:latin typeface="+mj-lt"/>
                      </a:endParaRPr>
                    </a:p>
                  </a:txBody>
                  <a:tcPr marL="63500" marR="63500" marT="63500" marB="635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118728401"/>
                  </a:ext>
                </a:extLst>
              </a:tr>
            </a:tbl>
          </a:graphicData>
        </a:graphic>
      </p:graphicFrame>
      <p:sp>
        <p:nvSpPr>
          <p:cNvPr id="9" name="Right Bracket 8">
            <a:extLst>
              <a:ext uri="{FF2B5EF4-FFF2-40B4-BE49-F238E27FC236}">
                <a16:creationId xmlns:a16="http://schemas.microsoft.com/office/drawing/2014/main" id="{50118FB0-1049-4545-AB0A-116E6FCB5B65}"/>
              </a:ext>
            </a:extLst>
          </p:cNvPr>
          <p:cNvSpPr/>
          <p:nvPr/>
        </p:nvSpPr>
        <p:spPr>
          <a:xfrm rot="16200000">
            <a:off x="1640913" y="127458"/>
            <a:ext cx="87085" cy="19440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7A0A9185-054C-A04F-8CFC-C93B3B0EDAE0}"/>
              </a:ext>
            </a:extLst>
          </p:cNvPr>
          <p:cNvSpPr/>
          <p:nvPr/>
        </p:nvSpPr>
        <p:spPr>
          <a:xfrm rot="16200000">
            <a:off x="3646887" y="109458"/>
            <a:ext cx="87084" cy="19800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66C6869B-AE58-6548-A368-EBDCB9EA4CCE}"/>
              </a:ext>
            </a:extLst>
          </p:cNvPr>
          <p:cNvSpPr/>
          <p:nvPr/>
        </p:nvSpPr>
        <p:spPr>
          <a:xfrm rot="16200000">
            <a:off x="5796860" y="-16543"/>
            <a:ext cx="87084" cy="22320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ket 11">
            <a:extLst>
              <a:ext uri="{FF2B5EF4-FFF2-40B4-BE49-F238E27FC236}">
                <a16:creationId xmlns:a16="http://schemas.microsoft.com/office/drawing/2014/main" id="{B6D0FA07-6B24-7C4A-B0E7-902B9C4DC907}"/>
              </a:ext>
            </a:extLst>
          </p:cNvPr>
          <p:cNvSpPr/>
          <p:nvPr/>
        </p:nvSpPr>
        <p:spPr>
          <a:xfrm rot="16200000">
            <a:off x="8126833" y="-70543"/>
            <a:ext cx="87084" cy="23400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2C5F04B5-64E9-2345-8BB9-02CE021E97CE}"/>
              </a:ext>
            </a:extLst>
          </p:cNvPr>
          <p:cNvSpPr/>
          <p:nvPr/>
        </p:nvSpPr>
        <p:spPr>
          <a:xfrm rot="16200000">
            <a:off x="10528805" y="-88543"/>
            <a:ext cx="87084" cy="2376000"/>
          </a:xfrm>
          <a:prstGeom prst="righ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C884C56-4AAE-7241-9971-CD62C302D424}"/>
              </a:ext>
            </a:extLst>
          </p:cNvPr>
          <p:cNvSpPr txBox="1"/>
          <p:nvPr/>
        </p:nvSpPr>
        <p:spPr>
          <a:xfrm>
            <a:off x="1246345" y="628045"/>
            <a:ext cx="654346" cy="461665"/>
          </a:xfrm>
          <a:prstGeom prst="rect">
            <a:avLst/>
          </a:prstGeom>
          <a:noFill/>
        </p:spPr>
        <p:txBody>
          <a:bodyPr wrap="none" rtlCol="0">
            <a:spAutoFit/>
          </a:bodyPr>
          <a:lstStyle/>
          <a:p>
            <a:pPr algn="ctr"/>
            <a:r>
              <a:rPr lang="en-US" sz="1200" dirty="0">
                <a:ea typeface="Apple SD Gothic Neo" panose="02000300000000000000" pitchFamily="2" charset="-127"/>
              </a:rPr>
              <a:t>Default</a:t>
            </a:r>
          </a:p>
          <a:p>
            <a:pPr algn="ctr"/>
            <a:r>
              <a:rPr lang="en-US" sz="1200" dirty="0">
                <a:ea typeface="Apple SD Gothic Neo" panose="02000300000000000000" pitchFamily="2" charset="-127"/>
              </a:rPr>
              <a:t>setting</a:t>
            </a:r>
          </a:p>
        </p:txBody>
      </p:sp>
      <p:sp>
        <p:nvSpPr>
          <p:cNvPr id="15" name="TextBox 14">
            <a:extLst>
              <a:ext uri="{FF2B5EF4-FFF2-40B4-BE49-F238E27FC236}">
                <a16:creationId xmlns:a16="http://schemas.microsoft.com/office/drawing/2014/main" id="{373F3600-C53A-FF49-ADF1-8452BCC5A8AB}"/>
              </a:ext>
            </a:extLst>
          </p:cNvPr>
          <p:cNvSpPr txBox="1"/>
          <p:nvPr/>
        </p:nvSpPr>
        <p:spPr>
          <a:xfrm>
            <a:off x="2850705" y="628045"/>
            <a:ext cx="1563248" cy="461665"/>
          </a:xfrm>
          <a:prstGeom prst="rect">
            <a:avLst/>
          </a:prstGeom>
          <a:noFill/>
        </p:spPr>
        <p:txBody>
          <a:bodyPr wrap="none" rtlCol="0">
            <a:spAutoFit/>
          </a:bodyPr>
          <a:lstStyle/>
          <a:p>
            <a:pPr algn="ctr"/>
            <a:r>
              <a:rPr lang="en-US" sz="1200" dirty="0">
                <a:ea typeface="Apple SD Gothic Neo" panose="02000300000000000000" pitchFamily="2" charset="-127"/>
              </a:rPr>
              <a:t>Set Recreation Spots </a:t>
            </a:r>
          </a:p>
          <a:p>
            <a:pPr algn="ctr"/>
            <a:r>
              <a:rPr lang="en-US" sz="1200" dirty="0">
                <a:ea typeface="Apple SD Gothic Neo" panose="02000300000000000000" pitchFamily="2" charset="-127"/>
              </a:rPr>
              <a:t>as Not Priority..[1]</a:t>
            </a:r>
          </a:p>
        </p:txBody>
      </p:sp>
      <p:sp>
        <p:nvSpPr>
          <p:cNvPr id="16" name="TextBox 15">
            <a:extLst>
              <a:ext uri="{FF2B5EF4-FFF2-40B4-BE49-F238E27FC236}">
                <a16:creationId xmlns:a16="http://schemas.microsoft.com/office/drawing/2014/main" id="{F1E10AA6-6FC8-A84F-9BE1-801C9F371C55}"/>
              </a:ext>
            </a:extLst>
          </p:cNvPr>
          <p:cNvSpPr txBox="1"/>
          <p:nvPr/>
        </p:nvSpPr>
        <p:spPr>
          <a:xfrm>
            <a:off x="4272633" y="628045"/>
            <a:ext cx="3056941" cy="461665"/>
          </a:xfrm>
          <a:prstGeom prst="rect">
            <a:avLst/>
          </a:prstGeom>
          <a:noFill/>
        </p:spPr>
        <p:txBody>
          <a:bodyPr wrap="square" rtlCol="0">
            <a:spAutoFit/>
          </a:bodyPr>
          <a:lstStyle/>
          <a:p>
            <a:pPr algn="ctr"/>
            <a:r>
              <a:rPr lang="en-US" sz="1200" dirty="0">
                <a:ea typeface="Apple SD Gothic Neo" panose="02000300000000000000" pitchFamily="2" charset="-127"/>
              </a:rPr>
              <a:t>[1] and </a:t>
            </a:r>
            <a:br>
              <a:rPr lang="en-US" sz="1200" dirty="0">
                <a:ea typeface="Apple SD Gothic Neo" panose="02000300000000000000" pitchFamily="2" charset="-127"/>
              </a:rPr>
            </a:br>
            <a:r>
              <a:rPr lang="en-US" sz="1200" dirty="0">
                <a:ea typeface="Apple SD Gothic Neo" panose="02000300000000000000" pitchFamily="2" charset="-127"/>
              </a:rPr>
              <a:t>house price &lt; 3011000</a:t>
            </a:r>
          </a:p>
        </p:txBody>
      </p:sp>
      <p:sp>
        <p:nvSpPr>
          <p:cNvPr id="17" name="TextBox 16">
            <a:extLst>
              <a:ext uri="{FF2B5EF4-FFF2-40B4-BE49-F238E27FC236}">
                <a16:creationId xmlns:a16="http://schemas.microsoft.com/office/drawing/2014/main" id="{26D10BB5-2253-214B-B29E-BDF3FAFAC07C}"/>
              </a:ext>
            </a:extLst>
          </p:cNvPr>
          <p:cNvSpPr txBox="1"/>
          <p:nvPr/>
        </p:nvSpPr>
        <p:spPr>
          <a:xfrm>
            <a:off x="7404651" y="628045"/>
            <a:ext cx="1531446" cy="461665"/>
          </a:xfrm>
          <a:prstGeom prst="rect">
            <a:avLst/>
          </a:prstGeom>
          <a:noFill/>
        </p:spPr>
        <p:txBody>
          <a:bodyPr wrap="none" rtlCol="0">
            <a:spAutoFit/>
          </a:bodyPr>
          <a:lstStyle/>
          <a:p>
            <a:pPr algn="ctr"/>
            <a:r>
              <a:rPr lang="en-US" sz="1200" dirty="0">
                <a:ea typeface="Apple SD Gothic Neo" panose="02000300000000000000" pitchFamily="2" charset="-127"/>
              </a:rPr>
              <a:t>Set Income as Low, </a:t>
            </a:r>
          </a:p>
          <a:p>
            <a:pPr algn="ctr"/>
            <a:r>
              <a:rPr lang="en-US" sz="1200" dirty="0">
                <a:ea typeface="Apple SD Gothic Neo" panose="02000300000000000000" pitchFamily="2" charset="-127"/>
              </a:rPr>
              <a:t>Migration as High..[2]</a:t>
            </a:r>
          </a:p>
        </p:txBody>
      </p:sp>
      <p:sp>
        <p:nvSpPr>
          <p:cNvPr id="18" name="TextBox 17">
            <a:extLst>
              <a:ext uri="{FF2B5EF4-FFF2-40B4-BE49-F238E27FC236}">
                <a16:creationId xmlns:a16="http://schemas.microsoft.com/office/drawing/2014/main" id="{A790E4BE-A2E3-3C41-A041-A3F55DDAA7C8}"/>
              </a:ext>
            </a:extLst>
          </p:cNvPr>
          <p:cNvSpPr txBox="1"/>
          <p:nvPr/>
        </p:nvSpPr>
        <p:spPr>
          <a:xfrm>
            <a:off x="9724034" y="628045"/>
            <a:ext cx="1608133" cy="461665"/>
          </a:xfrm>
          <a:prstGeom prst="rect">
            <a:avLst/>
          </a:prstGeom>
          <a:noFill/>
        </p:spPr>
        <p:txBody>
          <a:bodyPr wrap="none" rtlCol="0">
            <a:spAutoFit/>
          </a:bodyPr>
          <a:lstStyle/>
          <a:p>
            <a:pPr algn="ctr"/>
            <a:r>
              <a:rPr lang="en-US" sz="1200" dirty="0">
                <a:ea typeface="Apple SD Gothic Neo" panose="02000300000000000000" pitchFamily="2" charset="-127"/>
              </a:rPr>
              <a:t>[2] and </a:t>
            </a:r>
            <a:br>
              <a:rPr lang="en-US" sz="1200" dirty="0">
                <a:ea typeface="Apple SD Gothic Neo" panose="02000300000000000000" pitchFamily="2" charset="-127"/>
              </a:rPr>
            </a:br>
            <a:r>
              <a:rPr lang="en-US" sz="1200" dirty="0">
                <a:ea typeface="Apple SD Gothic Neo" panose="02000300000000000000" pitchFamily="2" charset="-127"/>
              </a:rPr>
              <a:t>house price &lt; 3011000</a:t>
            </a:r>
          </a:p>
        </p:txBody>
      </p:sp>
      <p:sp>
        <p:nvSpPr>
          <p:cNvPr id="19" name="TextBox 18">
            <a:extLst>
              <a:ext uri="{FF2B5EF4-FFF2-40B4-BE49-F238E27FC236}">
                <a16:creationId xmlns:a16="http://schemas.microsoft.com/office/drawing/2014/main" id="{88FA2DD1-0B47-1B43-ADF8-CBF5E54DC5F8}"/>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Relative Impact on User Input</a:t>
            </a:r>
          </a:p>
        </p:txBody>
      </p:sp>
      <p:sp>
        <p:nvSpPr>
          <p:cNvPr id="20" name="Rectangle 19">
            <a:extLst>
              <a:ext uri="{FF2B5EF4-FFF2-40B4-BE49-F238E27FC236}">
                <a16:creationId xmlns:a16="http://schemas.microsoft.com/office/drawing/2014/main" id="{AE1A0800-29A2-D544-80A1-0EEDCB027D4F}"/>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38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F8DA56F-3FFB-074E-BD39-F0F18BFF3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85" y="983263"/>
            <a:ext cx="5505207" cy="5584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98FFD7-7A81-DC46-864E-CD43DA732B49}"/>
              </a:ext>
            </a:extLst>
          </p:cNvPr>
          <p:cNvSpPr txBox="1"/>
          <p:nvPr/>
        </p:nvSpPr>
        <p:spPr>
          <a:xfrm>
            <a:off x="351885" y="215316"/>
            <a:ext cx="11731258"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Early Features Correlation – Define Top 5: Income, Education, House Price, Unit Price, Rent Price</a:t>
            </a:r>
          </a:p>
        </p:txBody>
      </p:sp>
      <p:sp>
        <p:nvSpPr>
          <p:cNvPr id="6" name="Rectangle 5">
            <a:extLst>
              <a:ext uri="{FF2B5EF4-FFF2-40B4-BE49-F238E27FC236}">
                <a16:creationId xmlns:a16="http://schemas.microsoft.com/office/drawing/2014/main" id="{B1E86C0F-F12C-894F-9AC9-25F1D7454B9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5293A271-C32E-7744-BE53-56D7C13F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301" y="983263"/>
            <a:ext cx="5112268" cy="489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740F2DB-3F0D-B24F-973E-F2BBA1C4131F}"/>
              </a:ext>
            </a:extLst>
          </p:cNvPr>
          <p:cNvGraphicFramePr>
            <a:graphicFrameLocks/>
          </p:cNvGraphicFramePr>
          <p:nvPr>
            <p:extLst>
              <p:ext uri="{D42A27DB-BD31-4B8C-83A1-F6EECF244321}">
                <p14:modId xmlns:p14="http://schemas.microsoft.com/office/powerpoint/2010/main" val="849027598"/>
              </p:ext>
            </p:extLst>
          </p:nvPr>
        </p:nvGraphicFramePr>
        <p:xfrm>
          <a:off x="441476" y="643466"/>
          <a:ext cx="11309047" cy="55710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2E7CCD1-B861-8349-82A2-AE53B5BE2A3B}"/>
              </a:ext>
            </a:extLst>
          </p:cNvPr>
          <p:cNvSpPr txBox="1"/>
          <p:nvPr/>
        </p:nvSpPr>
        <p:spPr>
          <a:xfrm>
            <a:off x="351884" y="215316"/>
            <a:ext cx="11165202"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Extended Features From All Datasets in AURIN With SA2 Level – Correlation with the Top 5 Early Features</a:t>
            </a:r>
          </a:p>
        </p:txBody>
      </p:sp>
      <p:sp>
        <p:nvSpPr>
          <p:cNvPr id="5" name="Rectangle 4">
            <a:extLst>
              <a:ext uri="{FF2B5EF4-FFF2-40B4-BE49-F238E27FC236}">
                <a16:creationId xmlns:a16="http://schemas.microsoft.com/office/drawing/2014/main" id="{156C3D28-E341-0F48-8DDB-7C1565D8F103}"/>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24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906B596F-9216-6540-80FC-4748D3097DAD}"/>
              </a:ext>
            </a:extLst>
          </p:cNvPr>
          <p:cNvGraphicFramePr>
            <a:graphicFrameLocks/>
          </p:cNvGraphicFramePr>
          <p:nvPr>
            <p:extLst>
              <p:ext uri="{D42A27DB-BD31-4B8C-83A1-F6EECF244321}">
                <p14:modId xmlns:p14="http://schemas.microsoft.com/office/powerpoint/2010/main" val="2996201441"/>
              </p:ext>
            </p:extLst>
          </p:nvPr>
        </p:nvGraphicFramePr>
        <p:xfrm>
          <a:off x="-499064" y="1396300"/>
          <a:ext cx="4296728" cy="2708506"/>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65FA8F53-53FE-E249-AC65-DCE73FBD8C74}"/>
              </a:ext>
            </a:extLst>
          </p:cNvPr>
          <p:cNvSpPr txBox="1"/>
          <p:nvPr/>
        </p:nvSpPr>
        <p:spPr>
          <a:xfrm>
            <a:off x="351885" y="215316"/>
            <a:ext cx="5036544" cy="315323"/>
          </a:xfrm>
          <a:prstGeom prst="rect">
            <a:avLst/>
          </a:prstGeom>
          <a:noFill/>
        </p:spPr>
        <p:txBody>
          <a:bodyPr wrap="none" rtlCol="0">
            <a:noAutofit/>
          </a:bodyPr>
          <a:lstStyle/>
          <a:p>
            <a:r>
              <a:rPr lang="en-US" sz="2000" b="1" dirty="0">
                <a:solidFill>
                  <a:schemeClr val="accent1">
                    <a:lumMod val="50000"/>
                  </a:schemeClr>
                </a:solidFill>
                <a:ea typeface="Apple SD Gothic Neo ExtraBold" panose="02000300000000000000" pitchFamily="2" charset="-127"/>
              </a:rPr>
              <a:t>Problem - Missing Values</a:t>
            </a:r>
          </a:p>
        </p:txBody>
      </p:sp>
      <p:sp>
        <p:nvSpPr>
          <p:cNvPr id="13" name="Rectangle 12">
            <a:extLst>
              <a:ext uri="{FF2B5EF4-FFF2-40B4-BE49-F238E27FC236}">
                <a16:creationId xmlns:a16="http://schemas.microsoft.com/office/drawing/2014/main" id="{DAFAF88D-667A-5942-9DD4-984B7867CAD8}"/>
              </a:ext>
            </a:extLst>
          </p:cNvPr>
          <p:cNvSpPr/>
          <p:nvPr/>
        </p:nvSpPr>
        <p:spPr>
          <a:xfrm>
            <a:off x="438977" y="529975"/>
            <a:ext cx="11357592" cy="601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3AFF27-AE9E-1941-A712-5075D9418CA7}"/>
              </a:ext>
            </a:extLst>
          </p:cNvPr>
          <p:cNvSpPr txBox="1"/>
          <p:nvPr/>
        </p:nvSpPr>
        <p:spPr>
          <a:xfrm>
            <a:off x="351885" y="916232"/>
            <a:ext cx="1899687" cy="369332"/>
          </a:xfrm>
          <a:prstGeom prst="rect">
            <a:avLst/>
          </a:prstGeom>
          <a:noFill/>
        </p:spPr>
        <p:txBody>
          <a:bodyPr wrap="none" rtlCol="0">
            <a:spAutoFit/>
          </a:bodyPr>
          <a:lstStyle/>
          <a:p>
            <a:r>
              <a:rPr lang="en-US" b="1" dirty="0"/>
              <a:t>From</a:t>
            </a:r>
            <a:r>
              <a:rPr lang="en-US" dirty="0"/>
              <a:t> 144 features</a:t>
            </a:r>
          </a:p>
        </p:txBody>
      </p:sp>
      <p:sp>
        <p:nvSpPr>
          <p:cNvPr id="17" name="TextBox 16">
            <a:extLst>
              <a:ext uri="{FF2B5EF4-FFF2-40B4-BE49-F238E27FC236}">
                <a16:creationId xmlns:a16="http://schemas.microsoft.com/office/drawing/2014/main" id="{96152892-63EE-DF4F-BDAE-D5E7498BA2B6}"/>
              </a:ext>
            </a:extLst>
          </p:cNvPr>
          <p:cNvSpPr txBox="1"/>
          <p:nvPr/>
        </p:nvSpPr>
        <p:spPr>
          <a:xfrm>
            <a:off x="3680980" y="916232"/>
            <a:ext cx="3032305" cy="369332"/>
          </a:xfrm>
          <a:prstGeom prst="rect">
            <a:avLst/>
          </a:prstGeom>
          <a:noFill/>
        </p:spPr>
        <p:txBody>
          <a:bodyPr wrap="none" rtlCol="0">
            <a:spAutoFit/>
          </a:bodyPr>
          <a:lstStyle/>
          <a:p>
            <a:r>
              <a:rPr lang="en-US" b="1" dirty="0"/>
              <a:t>Distribution of Missing Values</a:t>
            </a:r>
          </a:p>
        </p:txBody>
      </p:sp>
      <p:sp>
        <p:nvSpPr>
          <p:cNvPr id="25" name="TextBox 24">
            <a:extLst>
              <a:ext uri="{FF2B5EF4-FFF2-40B4-BE49-F238E27FC236}">
                <a16:creationId xmlns:a16="http://schemas.microsoft.com/office/drawing/2014/main" id="{29FADCD1-30A0-6C49-BF82-224AC6FFC377}"/>
              </a:ext>
            </a:extLst>
          </p:cNvPr>
          <p:cNvSpPr txBox="1"/>
          <p:nvPr/>
        </p:nvSpPr>
        <p:spPr>
          <a:xfrm>
            <a:off x="3680980" y="1560655"/>
            <a:ext cx="1712713" cy="338554"/>
          </a:xfrm>
          <a:prstGeom prst="rect">
            <a:avLst/>
          </a:prstGeom>
          <a:noFill/>
        </p:spPr>
        <p:txBody>
          <a:bodyPr wrap="none" rtlCol="0">
            <a:spAutoFit/>
          </a:bodyPr>
          <a:lstStyle/>
          <a:p>
            <a:r>
              <a:rPr lang="en-US" sz="1600" dirty="0"/>
              <a:t>Based on Features</a:t>
            </a:r>
          </a:p>
        </p:txBody>
      </p:sp>
      <p:pic>
        <p:nvPicPr>
          <p:cNvPr id="26" name="Picture 25">
            <a:extLst>
              <a:ext uri="{FF2B5EF4-FFF2-40B4-BE49-F238E27FC236}">
                <a16:creationId xmlns:a16="http://schemas.microsoft.com/office/drawing/2014/main" id="{D188EF42-8ED4-E145-BB75-7515A8B42BB8}"/>
              </a:ext>
            </a:extLst>
          </p:cNvPr>
          <p:cNvPicPr>
            <a:picLocks noChangeAspect="1"/>
          </p:cNvPicPr>
          <p:nvPr/>
        </p:nvPicPr>
        <p:blipFill>
          <a:blip r:embed="rId3"/>
          <a:stretch>
            <a:fillRect/>
          </a:stretch>
        </p:blipFill>
        <p:spPr>
          <a:xfrm>
            <a:off x="7761982" y="1840668"/>
            <a:ext cx="4178569" cy="2123786"/>
          </a:xfrm>
          <a:prstGeom prst="rect">
            <a:avLst/>
          </a:prstGeom>
        </p:spPr>
      </p:pic>
      <p:pic>
        <p:nvPicPr>
          <p:cNvPr id="27" name="Picture 26">
            <a:extLst>
              <a:ext uri="{FF2B5EF4-FFF2-40B4-BE49-F238E27FC236}">
                <a16:creationId xmlns:a16="http://schemas.microsoft.com/office/drawing/2014/main" id="{5F62A28D-E62D-5C49-A0B9-FC72BB4DD1AE}"/>
              </a:ext>
            </a:extLst>
          </p:cNvPr>
          <p:cNvPicPr>
            <a:picLocks noChangeAspect="1"/>
          </p:cNvPicPr>
          <p:nvPr/>
        </p:nvPicPr>
        <p:blipFill>
          <a:blip r:embed="rId4"/>
          <a:stretch>
            <a:fillRect/>
          </a:stretch>
        </p:blipFill>
        <p:spPr>
          <a:xfrm>
            <a:off x="3378585" y="1851554"/>
            <a:ext cx="4178570" cy="2119347"/>
          </a:xfrm>
          <a:prstGeom prst="rect">
            <a:avLst/>
          </a:prstGeom>
        </p:spPr>
      </p:pic>
      <p:sp>
        <p:nvSpPr>
          <p:cNvPr id="28" name="TextBox 27">
            <a:extLst>
              <a:ext uri="{FF2B5EF4-FFF2-40B4-BE49-F238E27FC236}">
                <a16:creationId xmlns:a16="http://schemas.microsoft.com/office/drawing/2014/main" id="{FD167530-6F27-0A4D-8EF6-7818E51201E8}"/>
              </a:ext>
            </a:extLst>
          </p:cNvPr>
          <p:cNvSpPr txBox="1"/>
          <p:nvPr/>
        </p:nvSpPr>
        <p:spPr>
          <a:xfrm>
            <a:off x="7969952" y="1580132"/>
            <a:ext cx="1462773" cy="338554"/>
          </a:xfrm>
          <a:prstGeom prst="rect">
            <a:avLst/>
          </a:prstGeom>
          <a:noFill/>
        </p:spPr>
        <p:txBody>
          <a:bodyPr wrap="none" rtlCol="0">
            <a:spAutoFit/>
          </a:bodyPr>
          <a:lstStyle/>
          <a:p>
            <a:r>
              <a:rPr lang="en-US" sz="1600" dirty="0"/>
              <a:t>Based on Areas</a:t>
            </a:r>
          </a:p>
        </p:txBody>
      </p:sp>
      <p:sp>
        <p:nvSpPr>
          <p:cNvPr id="29" name="TextBox 28">
            <a:extLst>
              <a:ext uri="{FF2B5EF4-FFF2-40B4-BE49-F238E27FC236}">
                <a16:creationId xmlns:a16="http://schemas.microsoft.com/office/drawing/2014/main" id="{08F79296-08C9-4044-999F-403A3AA97FF8}"/>
              </a:ext>
            </a:extLst>
          </p:cNvPr>
          <p:cNvSpPr txBox="1"/>
          <p:nvPr/>
        </p:nvSpPr>
        <p:spPr>
          <a:xfrm>
            <a:off x="438977" y="4726340"/>
            <a:ext cx="2400209" cy="369332"/>
          </a:xfrm>
          <a:prstGeom prst="rect">
            <a:avLst/>
          </a:prstGeom>
          <a:noFill/>
        </p:spPr>
        <p:txBody>
          <a:bodyPr wrap="none" rtlCol="0">
            <a:spAutoFit/>
          </a:bodyPr>
          <a:lstStyle/>
          <a:p>
            <a:r>
              <a:rPr lang="en-US" b="1" dirty="0"/>
              <a:t>If delete missing values</a:t>
            </a:r>
          </a:p>
        </p:txBody>
      </p:sp>
      <p:sp>
        <p:nvSpPr>
          <p:cNvPr id="30" name="TextBox 29">
            <a:extLst>
              <a:ext uri="{FF2B5EF4-FFF2-40B4-BE49-F238E27FC236}">
                <a16:creationId xmlns:a16="http://schemas.microsoft.com/office/drawing/2014/main" id="{11C15620-1B60-4F44-B0C1-0742E3C24698}"/>
              </a:ext>
            </a:extLst>
          </p:cNvPr>
          <p:cNvSpPr txBox="1"/>
          <p:nvPr/>
        </p:nvSpPr>
        <p:spPr>
          <a:xfrm>
            <a:off x="445371" y="5292423"/>
            <a:ext cx="2486643" cy="338554"/>
          </a:xfrm>
          <a:prstGeom prst="rect">
            <a:avLst/>
          </a:prstGeom>
          <a:noFill/>
        </p:spPr>
        <p:txBody>
          <a:bodyPr wrap="none" rtlCol="0">
            <a:spAutoFit/>
          </a:bodyPr>
          <a:lstStyle/>
          <a:p>
            <a:r>
              <a:rPr lang="en-US" sz="1600" dirty="0"/>
              <a:t>By Areas </a:t>
            </a:r>
            <a:r>
              <a:rPr lang="en-US" sz="1600" dirty="0">
                <a:sym typeface="Wingdings" pitchFamily="2" charset="2"/>
              </a:rPr>
              <a:t> leave 636 areas</a:t>
            </a:r>
            <a:endParaRPr lang="en-US" sz="1600" dirty="0"/>
          </a:p>
        </p:txBody>
      </p:sp>
      <p:sp>
        <p:nvSpPr>
          <p:cNvPr id="31" name="TextBox 30">
            <a:extLst>
              <a:ext uri="{FF2B5EF4-FFF2-40B4-BE49-F238E27FC236}">
                <a16:creationId xmlns:a16="http://schemas.microsoft.com/office/drawing/2014/main" id="{852E24AD-78DD-C44B-BF3A-5C8409FF6F7C}"/>
              </a:ext>
            </a:extLst>
          </p:cNvPr>
          <p:cNvSpPr txBox="1"/>
          <p:nvPr/>
        </p:nvSpPr>
        <p:spPr>
          <a:xfrm>
            <a:off x="445371" y="5630977"/>
            <a:ext cx="2650469" cy="338554"/>
          </a:xfrm>
          <a:prstGeom prst="rect">
            <a:avLst/>
          </a:prstGeom>
          <a:noFill/>
        </p:spPr>
        <p:txBody>
          <a:bodyPr wrap="none" rtlCol="0">
            <a:spAutoFit/>
          </a:bodyPr>
          <a:lstStyle/>
          <a:p>
            <a:r>
              <a:rPr lang="en-US" sz="1600" dirty="0"/>
              <a:t>By features </a:t>
            </a:r>
            <a:r>
              <a:rPr lang="en-US" sz="1600" dirty="0">
                <a:sym typeface="Wingdings" pitchFamily="2" charset="2"/>
              </a:rPr>
              <a:t> leave 0 feature</a:t>
            </a:r>
            <a:endParaRPr lang="en-US" sz="1600" dirty="0"/>
          </a:p>
        </p:txBody>
      </p:sp>
    </p:spTree>
    <p:extLst>
      <p:ext uri="{BB962C8B-B14F-4D97-AF65-F5344CB8AC3E}">
        <p14:creationId xmlns:p14="http://schemas.microsoft.com/office/powerpoint/2010/main" val="3599065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3664</Words>
  <Application>Microsoft Macintosh PowerPoint</Application>
  <PresentationFormat>Widescreen</PresentationFormat>
  <Paragraphs>922</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Helvetica</vt:lpstr>
      <vt:lpstr>Office Theme</vt:lpstr>
      <vt:lpstr>DATA SCIENCE PROJECT House Location Recommendation using  AURIN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House Location Recommendation using AURIN Data</dc:title>
  <dc:creator>Indah Permatasari</dc:creator>
  <cp:lastModifiedBy>Indah Permatasari</cp:lastModifiedBy>
  <cp:revision>52</cp:revision>
  <dcterms:created xsi:type="dcterms:W3CDTF">2019-09-20T10:54:03Z</dcterms:created>
  <dcterms:modified xsi:type="dcterms:W3CDTF">2019-09-21T01:29:56Z</dcterms:modified>
</cp:coreProperties>
</file>